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607" r:id="rId3"/>
    <p:sldId id="367" r:id="rId4"/>
    <p:sldId id="595" r:id="rId5"/>
    <p:sldId id="373" r:id="rId6"/>
    <p:sldId id="276" r:id="rId7"/>
    <p:sldId id="368" r:id="rId8"/>
    <p:sldId id="547" r:id="rId9"/>
    <p:sldId id="594" r:id="rId10"/>
    <p:sldId id="605" r:id="rId11"/>
    <p:sldId id="260" r:id="rId12"/>
    <p:sldId id="263" r:id="rId13"/>
    <p:sldId id="267" r:id="rId14"/>
    <p:sldId id="597" r:id="rId15"/>
    <p:sldId id="273" r:id="rId16"/>
    <p:sldId id="268" r:id="rId17"/>
    <p:sldId id="270" r:id="rId18"/>
    <p:sldId id="269" r:id="rId19"/>
    <p:sldId id="281" r:id="rId20"/>
    <p:sldId id="280" r:id="rId21"/>
    <p:sldId id="600" r:id="rId22"/>
    <p:sldId id="606" r:id="rId23"/>
    <p:sldId id="601" r:id="rId24"/>
    <p:sldId id="604" r:id="rId25"/>
    <p:sldId id="317" r:id="rId26"/>
    <p:sldId id="261" r:id="rId27"/>
    <p:sldId id="259" r:id="rId28"/>
    <p:sldId id="264" r:id="rId29"/>
    <p:sldId id="262" r:id="rId30"/>
    <p:sldId id="266" r:id="rId31"/>
    <p:sldId id="272" r:id="rId32"/>
    <p:sldId id="271" r:id="rId33"/>
    <p:sldId id="603" r:id="rId34"/>
    <p:sldId id="278" r:id="rId35"/>
    <p:sldId id="279"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FD9413-4EBA-43AB-B6B5-DA2A213698FB}" v="1" dt="2019-05-20T12:25:11.4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8" autoAdjust="0"/>
    <p:restoredTop sz="71571" autoAdjust="0"/>
  </p:normalViewPr>
  <p:slideViewPr>
    <p:cSldViewPr snapToGrid="0">
      <p:cViewPr varScale="1">
        <p:scale>
          <a:sx n="42" d="100"/>
          <a:sy n="42" d="100"/>
        </p:scale>
        <p:origin x="1604" y="32"/>
      </p:cViewPr>
      <p:guideLst/>
    </p:cSldViewPr>
  </p:slideViewPr>
  <p:notesTextViewPr>
    <p:cViewPr>
      <p:scale>
        <a:sx n="1" d="1"/>
        <a:sy n="1" d="1"/>
      </p:scale>
      <p:origin x="0" y="0"/>
    </p:cViewPr>
  </p:notesTextViewPr>
  <p:sorterViewPr>
    <p:cViewPr varScale="1">
      <p:scale>
        <a:sx n="1" d="1"/>
        <a:sy n="1" d="1"/>
      </p:scale>
      <p:origin x="0" y="-4876"/>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terson, Charity Galena" userId="d8898071-168b-4275-bf3d-7dd486d27443" providerId="ADAL" clId="{36FD9413-4EBA-43AB-B6B5-DA2A213698FB}"/>
    <pc:docChg chg="modSld">
      <pc:chgData name="Patterson, Charity Galena" userId="d8898071-168b-4275-bf3d-7dd486d27443" providerId="ADAL" clId="{36FD9413-4EBA-43AB-B6B5-DA2A213698FB}" dt="2019-05-20T12:25:11.488" v="6" actId="207"/>
      <pc:docMkLst>
        <pc:docMk/>
      </pc:docMkLst>
      <pc:sldChg chg="modSp">
        <pc:chgData name="Patterson, Charity Galena" userId="d8898071-168b-4275-bf3d-7dd486d27443" providerId="ADAL" clId="{36FD9413-4EBA-43AB-B6B5-DA2A213698FB}" dt="2019-05-20T12:19:47.681" v="5" actId="20577"/>
        <pc:sldMkLst>
          <pc:docMk/>
          <pc:sldMk cId="115279298" sldId="267"/>
        </pc:sldMkLst>
        <pc:spChg chg="mod">
          <ac:chgData name="Patterson, Charity Galena" userId="d8898071-168b-4275-bf3d-7dd486d27443" providerId="ADAL" clId="{36FD9413-4EBA-43AB-B6B5-DA2A213698FB}" dt="2019-05-20T12:19:47.681" v="5" actId="20577"/>
          <ac:spMkLst>
            <pc:docMk/>
            <pc:sldMk cId="115279298" sldId="267"/>
            <ac:spMk id="2" creationId="{00000000-0000-0000-0000-000000000000}"/>
          </ac:spMkLst>
        </pc:spChg>
      </pc:sldChg>
      <pc:sldChg chg="modSp">
        <pc:chgData name="Patterson, Charity Galena" userId="d8898071-168b-4275-bf3d-7dd486d27443" providerId="ADAL" clId="{36FD9413-4EBA-43AB-B6B5-DA2A213698FB}" dt="2019-05-20T12:25:11.488" v="6" actId="207"/>
        <pc:sldMkLst>
          <pc:docMk/>
          <pc:sldMk cId="2585022078" sldId="270"/>
        </pc:sldMkLst>
        <pc:spChg chg="mod">
          <ac:chgData name="Patterson, Charity Galena" userId="d8898071-168b-4275-bf3d-7dd486d27443" providerId="ADAL" clId="{36FD9413-4EBA-43AB-B6B5-DA2A213698FB}" dt="2019-05-20T12:25:11.488" v="6" actId="207"/>
          <ac:spMkLst>
            <pc:docMk/>
            <pc:sldMk cId="2585022078" sldId="270"/>
            <ac:spMk id="1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4CB367-2458-4401-91B1-020794133BF5}" type="doc">
      <dgm:prSet loTypeId="urn:microsoft.com/office/officeart/2005/8/layout/process1" loCatId="process" qsTypeId="urn:microsoft.com/office/officeart/2005/8/quickstyle/simple1" qsCatId="simple" csTypeId="urn:microsoft.com/office/officeart/2005/8/colors/accent1_2" csCatId="accent1" phldr="1"/>
      <dgm:spPr/>
    </dgm:pt>
    <dgm:pt modelId="{41C24784-B382-41AA-BA55-FB4D937123D0}">
      <dgm:prSet phldrT="[Text]"/>
      <dgm:spPr/>
      <dgm:t>
        <a:bodyPr/>
        <a:lstStyle/>
        <a:p>
          <a:r>
            <a:rPr lang="en-US" dirty="0"/>
            <a:t>Participant’s calendar application reminds individual that it is time to take the survey.</a:t>
          </a:r>
        </a:p>
      </dgm:t>
    </dgm:pt>
    <dgm:pt modelId="{D9B42E21-656D-4DBF-AF02-FA53B950C1C5}" type="parTrans" cxnId="{8D708A6A-F260-418B-B94F-F6BD67F4D3CA}">
      <dgm:prSet/>
      <dgm:spPr/>
      <dgm:t>
        <a:bodyPr/>
        <a:lstStyle/>
        <a:p>
          <a:endParaRPr lang="en-US"/>
        </a:p>
      </dgm:t>
    </dgm:pt>
    <dgm:pt modelId="{986CAA84-6E34-4FD6-AF96-53F5EE98145A}" type="sibTrans" cxnId="{8D708A6A-F260-418B-B94F-F6BD67F4D3CA}">
      <dgm:prSet/>
      <dgm:spPr/>
      <dgm:t>
        <a:bodyPr/>
        <a:lstStyle/>
        <a:p>
          <a:endParaRPr lang="en-US"/>
        </a:p>
      </dgm:t>
    </dgm:pt>
    <dgm:pt modelId="{677A252B-CABC-44BA-A6AC-247CBB20BCD3}">
      <dgm:prSet phldrT="[Text]"/>
      <dgm:spPr/>
      <dgm:t>
        <a:bodyPr/>
        <a:lstStyle/>
        <a:p>
          <a:r>
            <a:rPr lang="en-US" dirty="0"/>
            <a:t>Participant clicks on link within calendar application.</a:t>
          </a:r>
        </a:p>
      </dgm:t>
    </dgm:pt>
    <dgm:pt modelId="{F0732C15-5B13-4ABE-8BF3-CFC2F56C0745}" type="parTrans" cxnId="{5EBA1DB8-AF10-4108-BE40-7BB99DF0B146}">
      <dgm:prSet/>
      <dgm:spPr/>
      <dgm:t>
        <a:bodyPr/>
        <a:lstStyle/>
        <a:p>
          <a:endParaRPr lang="en-US"/>
        </a:p>
      </dgm:t>
    </dgm:pt>
    <dgm:pt modelId="{7AD1DE93-CE9C-4DC0-976B-461F272B3783}" type="sibTrans" cxnId="{5EBA1DB8-AF10-4108-BE40-7BB99DF0B146}">
      <dgm:prSet/>
      <dgm:spPr/>
      <dgm:t>
        <a:bodyPr/>
        <a:lstStyle/>
        <a:p>
          <a:endParaRPr lang="en-US"/>
        </a:p>
      </dgm:t>
    </dgm:pt>
    <dgm:pt modelId="{E522DF65-1943-41CE-8EA2-4F90FE8C44CF}">
      <dgm:prSet phldrT="[Text]"/>
      <dgm:spPr/>
      <dgm:t>
        <a:bodyPr/>
        <a:lstStyle/>
        <a:p>
          <a:r>
            <a:rPr lang="en-US" dirty="0"/>
            <a:t>Participant is forwarded to proper survey in </a:t>
          </a:r>
          <a:r>
            <a:rPr lang="en-US" dirty="0" err="1"/>
            <a:t>REDCap</a:t>
          </a:r>
          <a:endParaRPr lang="en-US" dirty="0"/>
        </a:p>
      </dgm:t>
    </dgm:pt>
    <dgm:pt modelId="{E80317A3-2C35-4CD6-A835-0D2B5BE74B8C}" type="parTrans" cxnId="{A012C7CE-4B56-4E0A-A555-4E98AB116468}">
      <dgm:prSet/>
      <dgm:spPr/>
      <dgm:t>
        <a:bodyPr/>
        <a:lstStyle/>
        <a:p>
          <a:endParaRPr lang="en-US"/>
        </a:p>
      </dgm:t>
    </dgm:pt>
    <dgm:pt modelId="{BAE06989-7CA9-437E-A403-D97BA25FF3A4}" type="sibTrans" cxnId="{A012C7CE-4B56-4E0A-A555-4E98AB116468}">
      <dgm:prSet/>
      <dgm:spPr/>
      <dgm:t>
        <a:bodyPr/>
        <a:lstStyle/>
        <a:p>
          <a:endParaRPr lang="en-US"/>
        </a:p>
      </dgm:t>
    </dgm:pt>
    <dgm:pt modelId="{C7697995-249B-4FCB-8DD3-31B02C77B886}" type="pres">
      <dgm:prSet presAssocID="{ED4CB367-2458-4401-91B1-020794133BF5}" presName="Name0" presStyleCnt="0">
        <dgm:presLayoutVars>
          <dgm:dir/>
          <dgm:resizeHandles val="exact"/>
        </dgm:presLayoutVars>
      </dgm:prSet>
      <dgm:spPr/>
    </dgm:pt>
    <dgm:pt modelId="{0237DCAE-555C-442F-AA82-A3AA34B7302D}" type="pres">
      <dgm:prSet presAssocID="{41C24784-B382-41AA-BA55-FB4D937123D0}" presName="node" presStyleLbl="node1" presStyleIdx="0" presStyleCnt="3" custLinFactNeighborX="7523" custLinFactNeighborY="-56991">
        <dgm:presLayoutVars>
          <dgm:bulletEnabled val="1"/>
        </dgm:presLayoutVars>
      </dgm:prSet>
      <dgm:spPr/>
    </dgm:pt>
    <dgm:pt modelId="{8C27830C-4CFA-4B6F-9629-B4776ED7A075}" type="pres">
      <dgm:prSet presAssocID="{986CAA84-6E34-4FD6-AF96-53F5EE98145A}" presName="sibTrans" presStyleLbl="sibTrans2D1" presStyleIdx="0" presStyleCnt="2"/>
      <dgm:spPr/>
    </dgm:pt>
    <dgm:pt modelId="{A1EA9B6F-F958-4845-A48F-D082CD63DF94}" type="pres">
      <dgm:prSet presAssocID="{986CAA84-6E34-4FD6-AF96-53F5EE98145A}" presName="connectorText" presStyleLbl="sibTrans2D1" presStyleIdx="0" presStyleCnt="2"/>
      <dgm:spPr/>
    </dgm:pt>
    <dgm:pt modelId="{8A8B54D4-66AA-41CA-ACF0-271EFE457CE4}" type="pres">
      <dgm:prSet presAssocID="{677A252B-CABC-44BA-A6AC-247CBB20BCD3}" presName="node" presStyleLbl="node1" presStyleIdx="1" presStyleCnt="3" custLinFactNeighborX="-12897" custLinFactNeighborY="-56991">
        <dgm:presLayoutVars>
          <dgm:bulletEnabled val="1"/>
        </dgm:presLayoutVars>
      </dgm:prSet>
      <dgm:spPr/>
    </dgm:pt>
    <dgm:pt modelId="{DF877781-1D8F-41B9-A53B-67F38C0ED334}" type="pres">
      <dgm:prSet presAssocID="{7AD1DE93-CE9C-4DC0-976B-461F272B3783}" presName="sibTrans" presStyleLbl="sibTrans2D1" presStyleIdx="1" presStyleCnt="2"/>
      <dgm:spPr/>
    </dgm:pt>
    <dgm:pt modelId="{FB2679AA-0EF4-44BA-AFFA-11B8575F50DF}" type="pres">
      <dgm:prSet presAssocID="{7AD1DE93-CE9C-4DC0-976B-461F272B3783}" presName="connectorText" presStyleLbl="sibTrans2D1" presStyleIdx="1" presStyleCnt="2"/>
      <dgm:spPr/>
    </dgm:pt>
    <dgm:pt modelId="{A58FD75D-7F9D-49A1-9CC5-2CB3EBAF1980}" type="pres">
      <dgm:prSet presAssocID="{E522DF65-1943-41CE-8EA2-4F90FE8C44CF}" presName="node" presStyleLbl="node1" presStyleIdx="2" presStyleCnt="3" custLinFactNeighborX="-21495" custLinFactNeighborY="-53716">
        <dgm:presLayoutVars>
          <dgm:bulletEnabled val="1"/>
        </dgm:presLayoutVars>
      </dgm:prSet>
      <dgm:spPr/>
    </dgm:pt>
  </dgm:ptLst>
  <dgm:cxnLst>
    <dgm:cxn modelId="{6403BB1C-4D72-49B5-94B0-D3D7E7368F9A}" type="presOf" srcId="{41C24784-B382-41AA-BA55-FB4D937123D0}" destId="{0237DCAE-555C-442F-AA82-A3AA34B7302D}" srcOrd="0" destOrd="0" presId="urn:microsoft.com/office/officeart/2005/8/layout/process1"/>
    <dgm:cxn modelId="{D91FCB25-F17F-4685-91FF-4C212BF16C48}" type="presOf" srcId="{ED4CB367-2458-4401-91B1-020794133BF5}" destId="{C7697995-249B-4FCB-8DD3-31B02C77B886}" srcOrd="0" destOrd="0" presId="urn:microsoft.com/office/officeart/2005/8/layout/process1"/>
    <dgm:cxn modelId="{8D708A6A-F260-418B-B94F-F6BD67F4D3CA}" srcId="{ED4CB367-2458-4401-91B1-020794133BF5}" destId="{41C24784-B382-41AA-BA55-FB4D937123D0}" srcOrd="0" destOrd="0" parTransId="{D9B42E21-656D-4DBF-AF02-FA53B950C1C5}" sibTransId="{986CAA84-6E34-4FD6-AF96-53F5EE98145A}"/>
    <dgm:cxn modelId="{3F6D706E-6E68-4102-97B0-891B0FFCDF6B}" type="presOf" srcId="{986CAA84-6E34-4FD6-AF96-53F5EE98145A}" destId="{8C27830C-4CFA-4B6F-9629-B4776ED7A075}" srcOrd="0" destOrd="0" presId="urn:microsoft.com/office/officeart/2005/8/layout/process1"/>
    <dgm:cxn modelId="{69EE767A-31AC-4394-BB28-E4822B8F192C}" type="presOf" srcId="{7AD1DE93-CE9C-4DC0-976B-461F272B3783}" destId="{DF877781-1D8F-41B9-A53B-67F38C0ED334}" srcOrd="0" destOrd="0" presId="urn:microsoft.com/office/officeart/2005/8/layout/process1"/>
    <dgm:cxn modelId="{A17566A5-C31F-419F-8AF4-C0F89CE45C90}" type="presOf" srcId="{E522DF65-1943-41CE-8EA2-4F90FE8C44CF}" destId="{A58FD75D-7F9D-49A1-9CC5-2CB3EBAF1980}" srcOrd="0" destOrd="0" presId="urn:microsoft.com/office/officeart/2005/8/layout/process1"/>
    <dgm:cxn modelId="{5EBA1DB8-AF10-4108-BE40-7BB99DF0B146}" srcId="{ED4CB367-2458-4401-91B1-020794133BF5}" destId="{677A252B-CABC-44BA-A6AC-247CBB20BCD3}" srcOrd="1" destOrd="0" parTransId="{F0732C15-5B13-4ABE-8BF3-CFC2F56C0745}" sibTransId="{7AD1DE93-CE9C-4DC0-976B-461F272B3783}"/>
    <dgm:cxn modelId="{AC3A26B9-496B-400E-A56C-0136B43CDF42}" type="presOf" srcId="{986CAA84-6E34-4FD6-AF96-53F5EE98145A}" destId="{A1EA9B6F-F958-4845-A48F-D082CD63DF94}" srcOrd="1" destOrd="0" presId="urn:microsoft.com/office/officeart/2005/8/layout/process1"/>
    <dgm:cxn modelId="{E87FFBCC-1F3A-41A4-B7E3-7A5394A343A2}" type="presOf" srcId="{7AD1DE93-CE9C-4DC0-976B-461F272B3783}" destId="{FB2679AA-0EF4-44BA-AFFA-11B8575F50DF}" srcOrd="1" destOrd="0" presId="urn:microsoft.com/office/officeart/2005/8/layout/process1"/>
    <dgm:cxn modelId="{A012C7CE-4B56-4E0A-A555-4E98AB116468}" srcId="{ED4CB367-2458-4401-91B1-020794133BF5}" destId="{E522DF65-1943-41CE-8EA2-4F90FE8C44CF}" srcOrd="2" destOrd="0" parTransId="{E80317A3-2C35-4CD6-A835-0D2B5BE74B8C}" sibTransId="{BAE06989-7CA9-437E-A403-D97BA25FF3A4}"/>
    <dgm:cxn modelId="{83E541E5-878E-4E57-889A-54665FBFEFDC}" type="presOf" srcId="{677A252B-CABC-44BA-A6AC-247CBB20BCD3}" destId="{8A8B54D4-66AA-41CA-ACF0-271EFE457CE4}" srcOrd="0" destOrd="0" presId="urn:microsoft.com/office/officeart/2005/8/layout/process1"/>
    <dgm:cxn modelId="{EBEC50AC-EE6B-499F-8D76-F0DD057338CD}" type="presParOf" srcId="{C7697995-249B-4FCB-8DD3-31B02C77B886}" destId="{0237DCAE-555C-442F-AA82-A3AA34B7302D}" srcOrd="0" destOrd="0" presId="urn:microsoft.com/office/officeart/2005/8/layout/process1"/>
    <dgm:cxn modelId="{01A60BB9-7B7C-4CD4-9AA7-DF25593FD228}" type="presParOf" srcId="{C7697995-249B-4FCB-8DD3-31B02C77B886}" destId="{8C27830C-4CFA-4B6F-9629-B4776ED7A075}" srcOrd="1" destOrd="0" presId="urn:microsoft.com/office/officeart/2005/8/layout/process1"/>
    <dgm:cxn modelId="{65C7C38C-3297-4759-A800-AAB27E9BF183}" type="presParOf" srcId="{8C27830C-4CFA-4B6F-9629-B4776ED7A075}" destId="{A1EA9B6F-F958-4845-A48F-D082CD63DF94}" srcOrd="0" destOrd="0" presId="urn:microsoft.com/office/officeart/2005/8/layout/process1"/>
    <dgm:cxn modelId="{63777F67-39A4-46C7-80EC-031747E0F6D0}" type="presParOf" srcId="{C7697995-249B-4FCB-8DD3-31B02C77B886}" destId="{8A8B54D4-66AA-41CA-ACF0-271EFE457CE4}" srcOrd="2" destOrd="0" presId="urn:microsoft.com/office/officeart/2005/8/layout/process1"/>
    <dgm:cxn modelId="{1143A461-7E92-4B8B-9432-367519E3117B}" type="presParOf" srcId="{C7697995-249B-4FCB-8DD3-31B02C77B886}" destId="{DF877781-1D8F-41B9-A53B-67F38C0ED334}" srcOrd="3" destOrd="0" presId="urn:microsoft.com/office/officeart/2005/8/layout/process1"/>
    <dgm:cxn modelId="{C135BA78-910D-4772-9367-38DC5F751777}" type="presParOf" srcId="{DF877781-1D8F-41B9-A53B-67F38C0ED334}" destId="{FB2679AA-0EF4-44BA-AFFA-11B8575F50DF}" srcOrd="0" destOrd="0" presId="urn:microsoft.com/office/officeart/2005/8/layout/process1"/>
    <dgm:cxn modelId="{51ACF03A-79BE-4F76-8C50-97864877FCB6}" type="presParOf" srcId="{C7697995-249B-4FCB-8DD3-31B02C77B886}" destId="{A58FD75D-7F9D-49A1-9CC5-2CB3EBAF198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7DCAE-555C-442F-AA82-A3AA34B7302D}">
      <dsp:nvSpPr>
        <dsp:cNvPr id="0" name=""/>
        <dsp:cNvSpPr/>
      </dsp:nvSpPr>
      <dsp:spPr>
        <a:xfrm>
          <a:off x="92368" y="0"/>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Participant’s calendar application reminds individual that it is time to take the survey.</a:t>
          </a:r>
        </a:p>
      </dsp:txBody>
      <dsp:txXfrm>
        <a:off x="140913" y="48545"/>
        <a:ext cx="2665308" cy="1560349"/>
      </dsp:txXfrm>
    </dsp:sp>
    <dsp:sp modelId="{8C27830C-4CFA-4B6F-9629-B4776ED7A075}">
      <dsp:nvSpPr>
        <dsp:cNvPr id="0" name=""/>
        <dsp:cNvSpPr/>
      </dsp:nvSpPr>
      <dsp:spPr>
        <a:xfrm>
          <a:off x="3074598" y="486182"/>
          <a:ext cx="466043"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074598" y="623197"/>
        <a:ext cx="326230" cy="411044"/>
      </dsp:txXfrm>
    </dsp:sp>
    <dsp:sp modelId="{8A8B54D4-66AA-41CA-ACF0-271EFE457CE4}">
      <dsp:nvSpPr>
        <dsp:cNvPr id="0" name=""/>
        <dsp:cNvSpPr/>
      </dsp:nvSpPr>
      <dsp:spPr>
        <a:xfrm>
          <a:off x="3734093" y="0"/>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Participant clicks on link within calendar application.</a:t>
          </a:r>
        </a:p>
      </dsp:txBody>
      <dsp:txXfrm>
        <a:off x="3782638" y="48545"/>
        <a:ext cx="2665308" cy="1560349"/>
      </dsp:txXfrm>
    </dsp:sp>
    <dsp:sp modelId="{DF877781-1D8F-41B9-A53B-67F38C0ED334}">
      <dsp:nvSpPr>
        <dsp:cNvPr id="0" name=""/>
        <dsp:cNvSpPr/>
      </dsp:nvSpPr>
      <dsp:spPr>
        <a:xfrm>
          <a:off x="6748981" y="486182"/>
          <a:ext cx="535276"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748981" y="623197"/>
        <a:ext cx="374693" cy="411044"/>
      </dsp:txXfrm>
    </dsp:sp>
    <dsp:sp modelId="{A58FD75D-7F9D-49A1-9CC5-2CB3EBAF1980}">
      <dsp:nvSpPr>
        <dsp:cNvPr id="0" name=""/>
        <dsp:cNvSpPr/>
      </dsp:nvSpPr>
      <dsp:spPr>
        <a:xfrm>
          <a:off x="7506447" y="0"/>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Participant is forwarded to proper survey in </a:t>
          </a:r>
          <a:r>
            <a:rPr lang="en-US" sz="2000" kern="1200" dirty="0" err="1"/>
            <a:t>REDCap</a:t>
          </a:r>
          <a:endParaRPr lang="en-US" sz="2000" kern="1200" dirty="0"/>
        </a:p>
      </dsp:txBody>
      <dsp:txXfrm>
        <a:off x="7554992" y="48545"/>
        <a:ext cx="2665308" cy="15603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982AAA0-0A55-4DB3-9DEE-AED2CB77D093}" type="datetimeFigureOut">
              <a:rPr lang="en-US" smtClean="0"/>
              <a:t>5/20/2019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D29CDE8-8151-4354-97F5-7477B7978279}" type="slidenum">
              <a:rPr lang="en-US" smtClean="0"/>
              <a:t>‹#›</a:t>
            </a:fld>
            <a:endParaRPr lang="en-US"/>
          </a:p>
        </p:txBody>
      </p:sp>
    </p:spTree>
    <p:extLst>
      <p:ext uri="{BB962C8B-B14F-4D97-AF65-F5344CB8AC3E}">
        <p14:creationId xmlns:p14="http://schemas.microsoft.com/office/powerpoint/2010/main" val="3179170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835178C-47C9-5244-BEB0-E8FC908BEF98}" type="datetimeFigureOut">
              <a:rPr lang="en-US" smtClean="0"/>
              <a:t>5/20/2019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16B4ACC-5F53-4542-8319-FA788974A82E}" type="slidenum">
              <a:rPr lang="en-US" smtClean="0"/>
              <a:t>‹#›</a:t>
            </a:fld>
            <a:endParaRPr lang="en-US"/>
          </a:p>
        </p:txBody>
      </p:sp>
    </p:spTree>
    <p:extLst>
      <p:ext uri="{BB962C8B-B14F-4D97-AF65-F5344CB8AC3E}">
        <p14:creationId xmlns:p14="http://schemas.microsoft.com/office/powerpoint/2010/main" val="3388471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6B4ACC-5F53-4542-8319-FA788974A82E}" type="slidenum">
              <a:rPr lang="en-US" smtClean="0"/>
              <a:t>3</a:t>
            </a:fld>
            <a:endParaRPr lang="en-US"/>
          </a:p>
        </p:txBody>
      </p:sp>
    </p:spTree>
    <p:extLst>
      <p:ext uri="{BB962C8B-B14F-4D97-AF65-F5344CB8AC3E}">
        <p14:creationId xmlns:p14="http://schemas.microsoft.com/office/powerpoint/2010/main" val="326861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B4ACC-5F53-4542-8319-FA788974A82E}" type="slidenum">
              <a:rPr lang="en-US" smtClean="0"/>
              <a:t>8</a:t>
            </a:fld>
            <a:endParaRPr lang="en-US"/>
          </a:p>
        </p:txBody>
      </p:sp>
    </p:spTree>
    <p:extLst>
      <p:ext uri="{BB962C8B-B14F-4D97-AF65-F5344CB8AC3E}">
        <p14:creationId xmlns:p14="http://schemas.microsoft.com/office/powerpoint/2010/main" val="3394783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ICS (Internet Calendaring and Scheduling Core Object Specification) is supported by various products: Microsoft Outlook, Google Calendar, Apple Calendar, Android and IOS built in calendar apps</a:t>
            </a:r>
          </a:p>
          <a:p>
            <a:r>
              <a:rPr lang="en-US" sz="1200" kern="1200" dirty="0">
                <a:solidFill>
                  <a:schemeClr val="tx1"/>
                </a:solidFill>
                <a:effectLst/>
                <a:latin typeface="+mn-lt"/>
                <a:ea typeface="+mn-ea"/>
                <a:cs typeface="+mn-cs"/>
              </a:rPr>
              <a:t>GUID stands for Globally Unique Identifier.  It is a special 128-bit number that is generated to create a unique value.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used in </a:t>
            </a:r>
            <a:r>
              <a:rPr lang="en-US" sz="1200" kern="1200" dirty="0" err="1">
                <a:solidFill>
                  <a:schemeClr val="tx1"/>
                </a:solidFill>
                <a:effectLst/>
                <a:latin typeface="+mn-lt"/>
                <a:ea typeface="+mn-ea"/>
                <a:cs typeface="+mn-cs"/>
              </a:rPr>
              <a:t>STaR</a:t>
            </a:r>
            <a:r>
              <a:rPr lang="en-US" sz="1200" kern="1200" dirty="0">
                <a:solidFill>
                  <a:schemeClr val="tx1"/>
                </a:solidFill>
                <a:effectLst/>
                <a:latin typeface="+mn-lt"/>
                <a:ea typeface="+mn-ea"/>
                <a:cs typeface="+mn-cs"/>
              </a:rPr>
              <a:t> because I had to create a unique value that would be hard for others to guess.  This is important because someone should not be able to simply edit a URL to modify or view someone else’s information.  </a:t>
            </a:r>
          </a:p>
          <a:p>
            <a:endParaRPr lang="en-US" dirty="0"/>
          </a:p>
        </p:txBody>
      </p:sp>
      <p:sp>
        <p:nvSpPr>
          <p:cNvPr id="4" name="Slide Number Placeholder 3"/>
          <p:cNvSpPr>
            <a:spLocks noGrp="1"/>
          </p:cNvSpPr>
          <p:nvPr>
            <p:ph type="sldNum" sz="quarter" idx="5"/>
          </p:nvPr>
        </p:nvSpPr>
        <p:spPr/>
        <p:txBody>
          <a:bodyPr/>
          <a:lstStyle/>
          <a:p>
            <a:fld id="{E16B4ACC-5F53-4542-8319-FA788974A82E}" type="slidenum">
              <a:rPr lang="en-US" smtClean="0"/>
              <a:t>11</a:t>
            </a:fld>
            <a:endParaRPr lang="en-US"/>
          </a:p>
        </p:txBody>
      </p:sp>
    </p:spTree>
    <p:extLst>
      <p:ext uri="{BB962C8B-B14F-4D97-AF65-F5344CB8AC3E}">
        <p14:creationId xmlns:p14="http://schemas.microsoft.com/office/powerpoint/2010/main" val="3844795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B4ACC-5F53-4542-8319-FA788974A82E}" type="slidenum">
              <a:rPr lang="en-US" smtClean="0"/>
              <a:t>19</a:t>
            </a:fld>
            <a:endParaRPr lang="en-US"/>
          </a:p>
        </p:txBody>
      </p:sp>
    </p:spTree>
    <p:extLst>
      <p:ext uri="{BB962C8B-B14F-4D97-AF65-F5344CB8AC3E}">
        <p14:creationId xmlns:p14="http://schemas.microsoft.com/office/powerpoint/2010/main" val="4233063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B1B8E4-8CBB-CA42-AACA-EAF6639CC4D8}" type="slidenum">
              <a:rPr lang="en-US" smtClean="0"/>
              <a:t>25</a:t>
            </a:fld>
            <a:endParaRPr lang="en-US"/>
          </a:p>
        </p:txBody>
      </p:sp>
    </p:spTree>
    <p:extLst>
      <p:ext uri="{BB962C8B-B14F-4D97-AF65-F5344CB8AC3E}">
        <p14:creationId xmlns:p14="http://schemas.microsoft.com/office/powerpoint/2010/main" val="1329372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83310-8458-4B4F-AAE1-38B9A4038D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ADA686-3FA4-4D2C-A424-2F56CB2AEA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F45792-3B90-4CE9-9693-E62D956D0ACE}"/>
              </a:ext>
            </a:extLst>
          </p:cNvPr>
          <p:cNvSpPr>
            <a:spLocks noGrp="1"/>
          </p:cNvSpPr>
          <p:nvPr>
            <p:ph type="dt" sz="half" idx="10"/>
          </p:nvPr>
        </p:nvSpPr>
        <p:spPr/>
        <p:txBody>
          <a:bodyPr/>
          <a:lstStyle/>
          <a:p>
            <a:fld id="{78A49032-0670-4819-BDEA-6D807ABB62AE}" type="datetimeFigureOut">
              <a:rPr lang="en-US" smtClean="0"/>
              <a:t>5/20/2019</a:t>
            </a:fld>
            <a:endParaRPr lang="en-US"/>
          </a:p>
        </p:txBody>
      </p:sp>
      <p:sp>
        <p:nvSpPr>
          <p:cNvPr id="5" name="Footer Placeholder 4">
            <a:extLst>
              <a:ext uri="{FF2B5EF4-FFF2-40B4-BE49-F238E27FC236}">
                <a16:creationId xmlns:a16="http://schemas.microsoft.com/office/drawing/2014/main" id="{5E7C3781-E249-4BD4-9483-386682E44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BC1C0C-A3ED-4C23-86BD-60D55CDD4D75}"/>
              </a:ext>
            </a:extLst>
          </p:cNvPr>
          <p:cNvSpPr>
            <a:spLocks noGrp="1"/>
          </p:cNvSpPr>
          <p:nvPr>
            <p:ph type="sldNum" sz="quarter" idx="12"/>
          </p:nvPr>
        </p:nvSpPr>
        <p:spPr/>
        <p:txBody>
          <a:bodyPr/>
          <a:lstStyle/>
          <a:p>
            <a:fld id="{4569187D-4800-409C-8755-8601D3E18702}" type="slidenum">
              <a:rPr lang="en-US" smtClean="0"/>
              <a:t>‹#›</a:t>
            </a:fld>
            <a:endParaRPr lang="en-US"/>
          </a:p>
        </p:txBody>
      </p:sp>
    </p:spTree>
    <p:extLst>
      <p:ext uri="{BB962C8B-B14F-4D97-AF65-F5344CB8AC3E}">
        <p14:creationId xmlns:p14="http://schemas.microsoft.com/office/powerpoint/2010/main" val="1967992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872C-E18B-4BD1-A268-DDFAFCFA04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660DAC-7700-440A-A160-499C2CAA891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92BFFC-C8B3-4D06-929C-81AA8E5C3E25}"/>
              </a:ext>
            </a:extLst>
          </p:cNvPr>
          <p:cNvSpPr>
            <a:spLocks noGrp="1"/>
          </p:cNvSpPr>
          <p:nvPr>
            <p:ph type="dt" sz="half" idx="10"/>
          </p:nvPr>
        </p:nvSpPr>
        <p:spPr/>
        <p:txBody>
          <a:bodyPr/>
          <a:lstStyle/>
          <a:p>
            <a:fld id="{78A49032-0670-4819-BDEA-6D807ABB62AE}" type="datetimeFigureOut">
              <a:rPr lang="en-US" smtClean="0"/>
              <a:t>5/20/2019</a:t>
            </a:fld>
            <a:endParaRPr lang="en-US"/>
          </a:p>
        </p:txBody>
      </p:sp>
      <p:sp>
        <p:nvSpPr>
          <p:cNvPr id="5" name="Footer Placeholder 4">
            <a:extLst>
              <a:ext uri="{FF2B5EF4-FFF2-40B4-BE49-F238E27FC236}">
                <a16:creationId xmlns:a16="http://schemas.microsoft.com/office/drawing/2014/main" id="{D15B1116-1D5C-490F-95BB-040986274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0224C-A0FD-4787-9829-3163BE60796F}"/>
              </a:ext>
            </a:extLst>
          </p:cNvPr>
          <p:cNvSpPr>
            <a:spLocks noGrp="1"/>
          </p:cNvSpPr>
          <p:nvPr>
            <p:ph type="sldNum" sz="quarter" idx="12"/>
          </p:nvPr>
        </p:nvSpPr>
        <p:spPr/>
        <p:txBody>
          <a:bodyPr/>
          <a:lstStyle/>
          <a:p>
            <a:fld id="{4569187D-4800-409C-8755-8601D3E18702}" type="slidenum">
              <a:rPr lang="en-US" smtClean="0"/>
              <a:t>‹#›</a:t>
            </a:fld>
            <a:endParaRPr lang="en-US"/>
          </a:p>
        </p:txBody>
      </p:sp>
    </p:spTree>
    <p:extLst>
      <p:ext uri="{BB962C8B-B14F-4D97-AF65-F5344CB8AC3E}">
        <p14:creationId xmlns:p14="http://schemas.microsoft.com/office/powerpoint/2010/main" val="3422446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E8550A-7FF0-4EBA-B426-BE8FBFA729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D7EE5B-48E0-4746-B07A-BE649B59AC9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CB8FB7-7DA5-4B9D-8A51-D7EEEDD1D34C}"/>
              </a:ext>
            </a:extLst>
          </p:cNvPr>
          <p:cNvSpPr>
            <a:spLocks noGrp="1"/>
          </p:cNvSpPr>
          <p:nvPr>
            <p:ph type="dt" sz="half" idx="10"/>
          </p:nvPr>
        </p:nvSpPr>
        <p:spPr/>
        <p:txBody>
          <a:bodyPr/>
          <a:lstStyle/>
          <a:p>
            <a:fld id="{78A49032-0670-4819-BDEA-6D807ABB62AE}" type="datetimeFigureOut">
              <a:rPr lang="en-US" smtClean="0"/>
              <a:t>5/20/2019</a:t>
            </a:fld>
            <a:endParaRPr lang="en-US"/>
          </a:p>
        </p:txBody>
      </p:sp>
      <p:sp>
        <p:nvSpPr>
          <p:cNvPr id="5" name="Footer Placeholder 4">
            <a:extLst>
              <a:ext uri="{FF2B5EF4-FFF2-40B4-BE49-F238E27FC236}">
                <a16:creationId xmlns:a16="http://schemas.microsoft.com/office/drawing/2014/main" id="{1DF731B5-89B8-416B-AB88-69070AADF0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AEEB09-7BDD-4C73-A7A0-83F3ACFE06D9}"/>
              </a:ext>
            </a:extLst>
          </p:cNvPr>
          <p:cNvSpPr>
            <a:spLocks noGrp="1"/>
          </p:cNvSpPr>
          <p:nvPr>
            <p:ph type="sldNum" sz="quarter" idx="12"/>
          </p:nvPr>
        </p:nvSpPr>
        <p:spPr/>
        <p:txBody>
          <a:bodyPr/>
          <a:lstStyle/>
          <a:p>
            <a:fld id="{4569187D-4800-409C-8755-8601D3E18702}" type="slidenum">
              <a:rPr lang="en-US" smtClean="0"/>
              <a:t>‹#›</a:t>
            </a:fld>
            <a:endParaRPr lang="en-US"/>
          </a:p>
        </p:txBody>
      </p:sp>
    </p:spTree>
    <p:extLst>
      <p:ext uri="{BB962C8B-B14F-4D97-AF65-F5344CB8AC3E}">
        <p14:creationId xmlns:p14="http://schemas.microsoft.com/office/powerpoint/2010/main" val="1897524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E3D0BE7-2F90-4F49-A9D2-3237F0246E07}"/>
              </a:ext>
            </a:extLst>
          </p:cNvPr>
          <p:cNvSpPr>
            <a:spLocks noGrp="1"/>
          </p:cNvSpPr>
          <p:nvPr>
            <p:ph type="dt" sz="half" idx="10"/>
          </p:nvPr>
        </p:nvSpPr>
        <p:spPr/>
        <p:txBody>
          <a:bodyPr/>
          <a:lstStyle/>
          <a:p>
            <a:fld id="{C046345A-2FCD-476B-BF7A-EA6A17273475}" type="datetimeFigureOut">
              <a:rPr lang="en-US" smtClean="0"/>
              <a:t>5/20/2019</a:t>
            </a:fld>
            <a:endParaRPr lang="en-US" dirty="0"/>
          </a:p>
        </p:txBody>
      </p:sp>
      <p:sp>
        <p:nvSpPr>
          <p:cNvPr id="5" name="Footer Placeholder 4">
            <a:extLst>
              <a:ext uri="{FF2B5EF4-FFF2-40B4-BE49-F238E27FC236}">
                <a16:creationId xmlns:a16="http://schemas.microsoft.com/office/drawing/2014/main" id="{4CC1303D-2E01-43B4-9A9A-FC209E070A14}"/>
              </a:ext>
            </a:extLst>
          </p:cNvPr>
          <p:cNvSpPr>
            <a:spLocks noGrp="1"/>
          </p:cNvSpPr>
          <p:nvPr>
            <p:ph type="ftr" sz="quarter" idx="11"/>
          </p:nvPr>
        </p:nvSpPr>
        <p:spPr/>
        <p:txBody>
          <a:bodyPr/>
          <a:lstStyle/>
          <a:p>
            <a:r>
              <a:rPr lang="en-US" dirty="0"/>
              <a:t>Investigator’s Meeting – Hyatt at Pittsburgh Airport</a:t>
            </a:r>
          </a:p>
        </p:txBody>
      </p:sp>
      <p:sp>
        <p:nvSpPr>
          <p:cNvPr id="6" name="Slide Number Placeholder 5">
            <a:extLst>
              <a:ext uri="{FF2B5EF4-FFF2-40B4-BE49-F238E27FC236}">
                <a16:creationId xmlns:a16="http://schemas.microsoft.com/office/drawing/2014/main" id="{22A3DE88-8A9F-4257-8662-59825228DC26}"/>
              </a:ext>
            </a:extLst>
          </p:cNvPr>
          <p:cNvSpPr>
            <a:spLocks noGrp="1"/>
          </p:cNvSpPr>
          <p:nvPr>
            <p:ph type="sldNum" sz="quarter" idx="12"/>
          </p:nvPr>
        </p:nvSpPr>
        <p:spPr/>
        <p:txBody>
          <a:bodyPr/>
          <a:lstStyle/>
          <a:p>
            <a:fld id="{3B517322-B887-4BA7-912F-C2DE161C41E0}" type="slidenum">
              <a:rPr lang="en-US" smtClean="0"/>
              <a:t>‹#›</a:t>
            </a:fld>
            <a:endParaRPr lang="en-US"/>
          </a:p>
        </p:txBody>
      </p:sp>
      <p:sp>
        <p:nvSpPr>
          <p:cNvPr id="7" name="Title 1">
            <a:extLst>
              <a:ext uri="{FF2B5EF4-FFF2-40B4-BE49-F238E27FC236}">
                <a16:creationId xmlns:a16="http://schemas.microsoft.com/office/drawing/2014/main" id="{DE17CC9D-5173-4D1E-82A7-42BED8C82B16}"/>
              </a:ext>
            </a:extLst>
          </p:cNvPr>
          <p:cNvSpPr>
            <a:spLocks noGrp="1"/>
          </p:cNvSpPr>
          <p:nvPr>
            <p:ph type="title"/>
          </p:nvPr>
        </p:nvSpPr>
        <p:spPr>
          <a:xfrm>
            <a:off x="838200" y="365125"/>
            <a:ext cx="8066518" cy="1325563"/>
          </a:xfrm>
          <a:prstGeom prst="rect">
            <a:avLst/>
          </a:prstGeom>
        </p:spPr>
        <p:txBody>
          <a:bodyPr/>
          <a:lstStyle/>
          <a:p>
            <a:r>
              <a:rPr lang="en-US"/>
              <a:t>Click to edit Master title style</a:t>
            </a:r>
          </a:p>
        </p:txBody>
      </p:sp>
      <p:sp>
        <p:nvSpPr>
          <p:cNvPr id="8" name="Content Placeholder 2">
            <a:extLst>
              <a:ext uri="{FF2B5EF4-FFF2-40B4-BE49-F238E27FC236}">
                <a16:creationId xmlns:a16="http://schemas.microsoft.com/office/drawing/2014/main" id="{D7564ACA-C4B2-4E63-8BC8-A75D5089D890}"/>
              </a:ext>
            </a:extLst>
          </p:cNvPr>
          <p:cNvSpPr>
            <a:spLocks noGrp="1"/>
          </p:cNvSpPr>
          <p:nvPr>
            <p:ph sz="half"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457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7A072-5F61-4C6C-B5DF-3E698BAEA3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C584BC-ADC0-4B4A-B2EB-5FBD2C82C14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81D2F-7888-435C-91FF-9373D2BFF59B}"/>
              </a:ext>
            </a:extLst>
          </p:cNvPr>
          <p:cNvSpPr>
            <a:spLocks noGrp="1"/>
          </p:cNvSpPr>
          <p:nvPr>
            <p:ph type="dt" sz="half" idx="10"/>
          </p:nvPr>
        </p:nvSpPr>
        <p:spPr/>
        <p:txBody>
          <a:bodyPr/>
          <a:lstStyle/>
          <a:p>
            <a:fld id="{78A49032-0670-4819-BDEA-6D807ABB62AE}" type="datetimeFigureOut">
              <a:rPr lang="en-US" smtClean="0"/>
              <a:t>5/20/2019</a:t>
            </a:fld>
            <a:endParaRPr lang="en-US"/>
          </a:p>
        </p:txBody>
      </p:sp>
      <p:sp>
        <p:nvSpPr>
          <p:cNvPr id="5" name="Footer Placeholder 4">
            <a:extLst>
              <a:ext uri="{FF2B5EF4-FFF2-40B4-BE49-F238E27FC236}">
                <a16:creationId xmlns:a16="http://schemas.microsoft.com/office/drawing/2014/main" id="{BB27CF66-0A1C-4803-92FB-7C823EA486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6E123-CB30-43D4-9732-998CCB024E68}"/>
              </a:ext>
            </a:extLst>
          </p:cNvPr>
          <p:cNvSpPr>
            <a:spLocks noGrp="1"/>
          </p:cNvSpPr>
          <p:nvPr>
            <p:ph type="sldNum" sz="quarter" idx="12"/>
          </p:nvPr>
        </p:nvSpPr>
        <p:spPr/>
        <p:txBody>
          <a:bodyPr/>
          <a:lstStyle/>
          <a:p>
            <a:fld id="{4569187D-4800-409C-8755-8601D3E18702}" type="slidenum">
              <a:rPr lang="en-US" smtClean="0"/>
              <a:t>‹#›</a:t>
            </a:fld>
            <a:endParaRPr lang="en-US"/>
          </a:p>
        </p:txBody>
      </p:sp>
    </p:spTree>
    <p:extLst>
      <p:ext uri="{BB962C8B-B14F-4D97-AF65-F5344CB8AC3E}">
        <p14:creationId xmlns:p14="http://schemas.microsoft.com/office/powerpoint/2010/main" val="728255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411CB-8CF7-4730-A43F-DAFED4A714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8B2327-8DC5-4800-82F7-B3CA4ACB1A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7F29A3-24E7-44F8-B0F1-506556E9F7A6}"/>
              </a:ext>
            </a:extLst>
          </p:cNvPr>
          <p:cNvSpPr>
            <a:spLocks noGrp="1"/>
          </p:cNvSpPr>
          <p:nvPr>
            <p:ph type="dt" sz="half" idx="10"/>
          </p:nvPr>
        </p:nvSpPr>
        <p:spPr/>
        <p:txBody>
          <a:bodyPr/>
          <a:lstStyle/>
          <a:p>
            <a:fld id="{78A49032-0670-4819-BDEA-6D807ABB62AE}" type="datetimeFigureOut">
              <a:rPr lang="en-US" smtClean="0"/>
              <a:t>5/20/2019</a:t>
            </a:fld>
            <a:endParaRPr lang="en-US"/>
          </a:p>
        </p:txBody>
      </p:sp>
      <p:sp>
        <p:nvSpPr>
          <p:cNvPr id="5" name="Footer Placeholder 4">
            <a:extLst>
              <a:ext uri="{FF2B5EF4-FFF2-40B4-BE49-F238E27FC236}">
                <a16:creationId xmlns:a16="http://schemas.microsoft.com/office/drawing/2014/main" id="{CE518B70-E2CE-4FA7-B7B1-78C1293B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35529-5532-4E23-9B08-F6E6BAEB4B9C}"/>
              </a:ext>
            </a:extLst>
          </p:cNvPr>
          <p:cNvSpPr>
            <a:spLocks noGrp="1"/>
          </p:cNvSpPr>
          <p:nvPr>
            <p:ph type="sldNum" sz="quarter" idx="12"/>
          </p:nvPr>
        </p:nvSpPr>
        <p:spPr/>
        <p:txBody>
          <a:bodyPr/>
          <a:lstStyle/>
          <a:p>
            <a:fld id="{4569187D-4800-409C-8755-8601D3E18702}" type="slidenum">
              <a:rPr lang="en-US" smtClean="0"/>
              <a:t>‹#›</a:t>
            </a:fld>
            <a:endParaRPr lang="en-US"/>
          </a:p>
        </p:txBody>
      </p:sp>
    </p:spTree>
    <p:extLst>
      <p:ext uri="{BB962C8B-B14F-4D97-AF65-F5344CB8AC3E}">
        <p14:creationId xmlns:p14="http://schemas.microsoft.com/office/powerpoint/2010/main" val="2781164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B5EF5-B1FC-4A65-823B-8E072DA738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5ACAB3-77B4-4969-AFD4-39C62B59E78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58FFEF-7856-460F-8C3C-B56A819DD57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9C623F-6234-47AD-AA37-C54B672EA5D8}"/>
              </a:ext>
            </a:extLst>
          </p:cNvPr>
          <p:cNvSpPr>
            <a:spLocks noGrp="1"/>
          </p:cNvSpPr>
          <p:nvPr>
            <p:ph type="dt" sz="half" idx="10"/>
          </p:nvPr>
        </p:nvSpPr>
        <p:spPr/>
        <p:txBody>
          <a:bodyPr/>
          <a:lstStyle/>
          <a:p>
            <a:fld id="{78A49032-0670-4819-BDEA-6D807ABB62AE}" type="datetimeFigureOut">
              <a:rPr lang="en-US" smtClean="0"/>
              <a:t>5/20/2019</a:t>
            </a:fld>
            <a:endParaRPr lang="en-US"/>
          </a:p>
        </p:txBody>
      </p:sp>
      <p:sp>
        <p:nvSpPr>
          <p:cNvPr id="6" name="Footer Placeholder 5">
            <a:extLst>
              <a:ext uri="{FF2B5EF4-FFF2-40B4-BE49-F238E27FC236}">
                <a16:creationId xmlns:a16="http://schemas.microsoft.com/office/drawing/2014/main" id="{E4C24BB6-6D85-48A0-B37D-BC1D36FED1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1319A8-0C9D-4A3D-BC6C-7958234FA350}"/>
              </a:ext>
            </a:extLst>
          </p:cNvPr>
          <p:cNvSpPr>
            <a:spLocks noGrp="1"/>
          </p:cNvSpPr>
          <p:nvPr>
            <p:ph type="sldNum" sz="quarter" idx="12"/>
          </p:nvPr>
        </p:nvSpPr>
        <p:spPr/>
        <p:txBody>
          <a:bodyPr/>
          <a:lstStyle/>
          <a:p>
            <a:fld id="{4569187D-4800-409C-8755-8601D3E18702}" type="slidenum">
              <a:rPr lang="en-US" smtClean="0"/>
              <a:t>‹#›</a:t>
            </a:fld>
            <a:endParaRPr lang="en-US"/>
          </a:p>
        </p:txBody>
      </p:sp>
    </p:spTree>
    <p:extLst>
      <p:ext uri="{BB962C8B-B14F-4D97-AF65-F5344CB8AC3E}">
        <p14:creationId xmlns:p14="http://schemas.microsoft.com/office/powerpoint/2010/main" val="427338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55AF2-AE08-48AE-A2A1-165D75A8E0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CB981D-4FA6-492C-B09A-B6327DF3AF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B5D75AE-D9EF-4F82-AF13-14743DC7F2F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1A8FC7-8197-4943-8738-9923B61E40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15B5DA-D091-4652-96D5-606602AED9D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B64211-E1DE-4B3A-8D28-916421100222}"/>
              </a:ext>
            </a:extLst>
          </p:cNvPr>
          <p:cNvSpPr>
            <a:spLocks noGrp="1"/>
          </p:cNvSpPr>
          <p:nvPr>
            <p:ph type="dt" sz="half" idx="10"/>
          </p:nvPr>
        </p:nvSpPr>
        <p:spPr/>
        <p:txBody>
          <a:bodyPr/>
          <a:lstStyle/>
          <a:p>
            <a:fld id="{78A49032-0670-4819-BDEA-6D807ABB62AE}" type="datetimeFigureOut">
              <a:rPr lang="en-US" smtClean="0"/>
              <a:t>5/20/2019</a:t>
            </a:fld>
            <a:endParaRPr lang="en-US"/>
          </a:p>
        </p:txBody>
      </p:sp>
      <p:sp>
        <p:nvSpPr>
          <p:cNvPr id="8" name="Footer Placeholder 7">
            <a:extLst>
              <a:ext uri="{FF2B5EF4-FFF2-40B4-BE49-F238E27FC236}">
                <a16:creationId xmlns:a16="http://schemas.microsoft.com/office/drawing/2014/main" id="{906295E9-25FC-4C97-A2D0-1DC20B0CCB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0AA239-E68F-4D74-8D9E-7EA9C66C7025}"/>
              </a:ext>
            </a:extLst>
          </p:cNvPr>
          <p:cNvSpPr>
            <a:spLocks noGrp="1"/>
          </p:cNvSpPr>
          <p:nvPr>
            <p:ph type="sldNum" sz="quarter" idx="12"/>
          </p:nvPr>
        </p:nvSpPr>
        <p:spPr/>
        <p:txBody>
          <a:bodyPr/>
          <a:lstStyle/>
          <a:p>
            <a:fld id="{4569187D-4800-409C-8755-8601D3E18702}" type="slidenum">
              <a:rPr lang="en-US" smtClean="0"/>
              <a:t>‹#›</a:t>
            </a:fld>
            <a:endParaRPr lang="en-US"/>
          </a:p>
        </p:txBody>
      </p:sp>
    </p:spTree>
    <p:extLst>
      <p:ext uri="{BB962C8B-B14F-4D97-AF65-F5344CB8AC3E}">
        <p14:creationId xmlns:p14="http://schemas.microsoft.com/office/powerpoint/2010/main" val="2783527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4DC03-5BA5-4883-837A-CB0CBE71C8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A48B7A-45AC-43CB-8C46-CB32E135DA5F}"/>
              </a:ext>
            </a:extLst>
          </p:cNvPr>
          <p:cNvSpPr>
            <a:spLocks noGrp="1"/>
          </p:cNvSpPr>
          <p:nvPr>
            <p:ph type="dt" sz="half" idx="10"/>
          </p:nvPr>
        </p:nvSpPr>
        <p:spPr/>
        <p:txBody>
          <a:bodyPr/>
          <a:lstStyle/>
          <a:p>
            <a:fld id="{78A49032-0670-4819-BDEA-6D807ABB62AE}" type="datetimeFigureOut">
              <a:rPr lang="en-US" smtClean="0"/>
              <a:t>5/20/2019</a:t>
            </a:fld>
            <a:endParaRPr lang="en-US"/>
          </a:p>
        </p:txBody>
      </p:sp>
      <p:sp>
        <p:nvSpPr>
          <p:cNvPr id="4" name="Footer Placeholder 3">
            <a:extLst>
              <a:ext uri="{FF2B5EF4-FFF2-40B4-BE49-F238E27FC236}">
                <a16:creationId xmlns:a16="http://schemas.microsoft.com/office/drawing/2014/main" id="{B6C57177-A38C-4B23-96E9-B7822D445F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9D27D4-4FDE-4DE8-A6B7-7CB4F8D43EB5}"/>
              </a:ext>
            </a:extLst>
          </p:cNvPr>
          <p:cNvSpPr>
            <a:spLocks noGrp="1"/>
          </p:cNvSpPr>
          <p:nvPr>
            <p:ph type="sldNum" sz="quarter" idx="12"/>
          </p:nvPr>
        </p:nvSpPr>
        <p:spPr/>
        <p:txBody>
          <a:bodyPr/>
          <a:lstStyle/>
          <a:p>
            <a:fld id="{4569187D-4800-409C-8755-8601D3E18702}" type="slidenum">
              <a:rPr lang="en-US" smtClean="0"/>
              <a:t>‹#›</a:t>
            </a:fld>
            <a:endParaRPr lang="en-US"/>
          </a:p>
        </p:txBody>
      </p:sp>
    </p:spTree>
    <p:extLst>
      <p:ext uri="{BB962C8B-B14F-4D97-AF65-F5344CB8AC3E}">
        <p14:creationId xmlns:p14="http://schemas.microsoft.com/office/powerpoint/2010/main" val="2404178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24AB7C-D5C8-4FA7-918D-F50964495007}"/>
              </a:ext>
            </a:extLst>
          </p:cNvPr>
          <p:cNvSpPr>
            <a:spLocks noGrp="1"/>
          </p:cNvSpPr>
          <p:nvPr>
            <p:ph type="dt" sz="half" idx="10"/>
          </p:nvPr>
        </p:nvSpPr>
        <p:spPr/>
        <p:txBody>
          <a:bodyPr/>
          <a:lstStyle/>
          <a:p>
            <a:fld id="{78A49032-0670-4819-BDEA-6D807ABB62AE}" type="datetimeFigureOut">
              <a:rPr lang="en-US" smtClean="0"/>
              <a:t>5/20/2019</a:t>
            </a:fld>
            <a:endParaRPr lang="en-US"/>
          </a:p>
        </p:txBody>
      </p:sp>
      <p:sp>
        <p:nvSpPr>
          <p:cNvPr id="3" name="Footer Placeholder 2">
            <a:extLst>
              <a:ext uri="{FF2B5EF4-FFF2-40B4-BE49-F238E27FC236}">
                <a16:creationId xmlns:a16="http://schemas.microsoft.com/office/drawing/2014/main" id="{1977BAA4-A804-46E9-B7E8-5A7343A8F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5E95D1-EFD2-4772-B7ED-4970D659AB67}"/>
              </a:ext>
            </a:extLst>
          </p:cNvPr>
          <p:cNvSpPr>
            <a:spLocks noGrp="1"/>
          </p:cNvSpPr>
          <p:nvPr>
            <p:ph type="sldNum" sz="quarter" idx="12"/>
          </p:nvPr>
        </p:nvSpPr>
        <p:spPr/>
        <p:txBody>
          <a:bodyPr/>
          <a:lstStyle/>
          <a:p>
            <a:fld id="{4569187D-4800-409C-8755-8601D3E18702}" type="slidenum">
              <a:rPr lang="en-US" smtClean="0"/>
              <a:t>‹#›</a:t>
            </a:fld>
            <a:endParaRPr lang="en-US"/>
          </a:p>
        </p:txBody>
      </p:sp>
    </p:spTree>
    <p:extLst>
      <p:ext uri="{BB962C8B-B14F-4D97-AF65-F5344CB8AC3E}">
        <p14:creationId xmlns:p14="http://schemas.microsoft.com/office/powerpoint/2010/main" val="356555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1FBED-3831-4620-AC29-DB30251615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AA669F-B33D-4FE5-A1A2-8B0DFE79BD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53F880-C4C1-4242-8930-27B42D668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92BE77-E5CB-4227-8B56-D2FC730D714F}"/>
              </a:ext>
            </a:extLst>
          </p:cNvPr>
          <p:cNvSpPr>
            <a:spLocks noGrp="1"/>
          </p:cNvSpPr>
          <p:nvPr>
            <p:ph type="dt" sz="half" idx="10"/>
          </p:nvPr>
        </p:nvSpPr>
        <p:spPr/>
        <p:txBody>
          <a:bodyPr/>
          <a:lstStyle/>
          <a:p>
            <a:fld id="{78A49032-0670-4819-BDEA-6D807ABB62AE}" type="datetimeFigureOut">
              <a:rPr lang="en-US" smtClean="0"/>
              <a:t>5/20/2019</a:t>
            </a:fld>
            <a:endParaRPr lang="en-US"/>
          </a:p>
        </p:txBody>
      </p:sp>
      <p:sp>
        <p:nvSpPr>
          <p:cNvPr id="6" name="Footer Placeholder 5">
            <a:extLst>
              <a:ext uri="{FF2B5EF4-FFF2-40B4-BE49-F238E27FC236}">
                <a16:creationId xmlns:a16="http://schemas.microsoft.com/office/drawing/2014/main" id="{A86A4686-2071-441F-8541-C59409F798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F31F60-9E8D-4B63-A63F-77CA136E822C}"/>
              </a:ext>
            </a:extLst>
          </p:cNvPr>
          <p:cNvSpPr>
            <a:spLocks noGrp="1"/>
          </p:cNvSpPr>
          <p:nvPr>
            <p:ph type="sldNum" sz="quarter" idx="12"/>
          </p:nvPr>
        </p:nvSpPr>
        <p:spPr/>
        <p:txBody>
          <a:bodyPr/>
          <a:lstStyle/>
          <a:p>
            <a:fld id="{4569187D-4800-409C-8755-8601D3E18702}" type="slidenum">
              <a:rPr lang="en-US" smtClean="0"/>
              <a:t>‹#›</a:t>
            </a:fld>
            <a:endParaRPr lang="en-US"/>
          </a:p>
        </p:txBody>
      </p:sp>
    </p:spTree>
    <p:extLst>
      <p:ext uri="{BB962C8B-B14F-4D97-AF65-F5344CB8AC3E}">
        <p14:creationId xmlns:p14="http://schemas.microsoft.com/office/powerpoint/2010/main" val="2002693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4B362-756E-4B45-9144-D7B12671BF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4155CD-14AB-4AE1-92A1-C61CBDA40E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CC05D5-9677-4810-BFAC-A3A51E92C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AD88BC-CDD1-43B4-97AB-55FE810EF621}"/>
              </a:ext>
            </a:extLst>
          </p:cNvPr>
          <p:cNvSpPr>
            <a:spLocks noGrp="1"/>
          </p:cNvSpPr>
          <p:nvPr>
            <p:ph type="dt" sz="half" idx="10"/>
          </p:nvPr>
        </p:nvSpPr>
        <p:spPr/>
        <p:txBody>
          <a:bodyPr/>
          <a:lstStyle/>
          <a:p>
            <a:fld id="{78A49032-0670-4819-BDEA-6D807ABB62AE}" type="datetimeFigureOut">
              <a:rPr lang="en-US" smtClean="0"/>
              <a:t>5/20/2019</a:t>
            </a:fld>
            <a:endParaRPr lang="en-US"/>
          </a:p>
        </p:txBody>
      </p:sp>
      <p:sp>
        <p:nvSpPr>
          <p:cNvPr id="6" name="Footer Placeholder 5">
            <a:extLst>
              <a:ext uri="{FF2B5EF4-FFF2-40B4-BE49-F238E27FC236}">
                <a16:creationId xmlns:a16="http://schemas.microsoft.com/office/drawing/2014/main" id="{4B68E9E2-81E3-484E-B114-F38D1FF8CA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17E9C6-2923-42E9-B8C6-63FEC3E73E55}"/>
              </a:ext>
            </a:extLst>
          </p:cNvPr>
          <p:cNvSpPr>
            <a:spLocks noGrp="1"/>
          </p:cNvSpPr>
          <p:nvPr>
            <p:ph type="sldNum" sz="quarter" idx="12"/>
          </p:nvPr>
        </p:nvSpPr>
        <p:spPr/>
        <p:txBody>
          <a:bodyPr/>
          <a:lstStyle/>
          <a:p>
            <a:fld id="{4569187D-4800-409C-8755-8601D3E18702}" type="slidenum">
              <a:rPr lang="en-US" smtClean="0"/>
              <a:t>‹#›</a:t>
            </a:fld>
            <a:endParaRPr lang="en-US"/>
          </a:p>
        </p:txBody>
      </p:sp>
    </p:spTree>
    <p:extLst>
      <p:ext uri="{BB962C8B-B14F-4D97-AF65-F5344CB8AC3E}">
        <p14:creationId xmlns:p14="http://schemas.microsoft.com/office/powerpoint/2010/main" val="502692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73055-CEF2-40B0-8CDE-17A8289F0B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4B27CC-BB8F-4E6F-8387-2E33FAA0F4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4C8146-5C1D-4563-B3DD-916AF6C39B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A49032-0670-4819-BDEA-6D807ABB62AE}" type="datetimeFigureOut">
              <a:rPr lang="en-US" smtClean="0"/>
              <a:t>5/20/2019</a:t>
            </a:fld>
            <a:endParaRPr lang="en-US"/>
          </a:p>
        </p:txBody>
      </p:sp>
      <p:sp>
        <p:nvSpPr>
          <p:cNvPr id="5" name="Footer Placeholder 4">
            <a:extLst>
              <a:ext uri="{FF2B5EF4-FFF2-40B4-BE49-F238E27FC236}">
                <a16:creationId xmlns:a16="http://schemas.microsoft.com/office/drawing/2014/main" id="{C523947C-AE0B-41EA-A314-C5111BCF09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7763C1-BE3F-4CD2-9B09-805B3761FF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9187D-4800-409C-8755-8601D3E18702}" type="slidenum">
              <a:rPr lang="en-US" smtClean="0"/>
              <a:t>‹#›</a:t>
            </a:fld>
            <a:endParaRPr lang="en-US"/>
          </a:p>
        </p:txBody>
      </p:sp>
    </p:spTree>
    <p:extLst>
      <p:ext uri="{BB962C8B-B14F-4D97-AF65-F5344CB8AC3E}">
        <p14:creationId xmlns:p14="http://schemas.microsoft.com/office/powerpoint/2010/main" val="124501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chinesemedicineinsider.com/2014/08/15/acupressure-for-athletes-lesson-2-the-kne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cgp22@pitt.edu" TargetMode="External"/><Relationship Id="rId2" Type="http://schemas.openxmlformats.org/officeDocument/2006/relationships/hyperlink" Target="mailto:Bob.winners@pitt.edu" TargetMode="Externa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mailto:agil@pitt.edu"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ftsZppexLP4"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2229" y="3345434"/>
            <a:ext cx="9144000" cy="3224213"/>
          </a:xfrm>
        </p:spPr>
        <p:txBody>
          <a:bodyPr>
            <a:normAutofit fontScale="90000"/>
          </a:bodyPr>
          <a:lstStyle/>
          <a:p>
            <a:r>
              <a:rPr lang="en-US" sz="3600" b="1" dirty="0">
                <a:solidFill>
                  <a:schemeClr val="accent1">
                    <a:lumMod val="50000"/>
                  </a:schemeClr>
                </a:solidFill>
                <a:latin typeface="Times New Roman" panose="02020603050405020304" pitchFamily="18" charset="0"/>
                <a:cs typeface="Times New Roman" panose="02020603050405020304" pitchFamily="18" charset="0"/>
              </a:rPr>
              <a:t>MULTIPLE, INNOVATIVE, REDCAP PROJECTS FOR TWO SIMULTANEOUS MULTICENTER TRIALS</a:t>
            </a:r>
            <a:br>
              <a:rPr lang="en-US" sz="3600" b="1" dirty="0">
                <a:solidFill>
                  <a:schemeClr val="accent1">
                    <a:lumMod val="50000"/>
                  </a:schemeClr>
                </a:solidFill>
                <a:latin typeface="Times New Roman" panose="02020603050405020304" pitchFamily="18" charset="0"/>
                <a:cs typeface="Times New Roman" panose="02020603050405020304" pitchFamily="18" charset="0"/>
              </a:rPr>
            </a:br>
            <a:br>
              <a:rPr lang="en-US" sz="3600" b="1" dirty="0">
                <a:solidFill>
                  <a:schemeClr val="accent1">
                    <a:lumMod val="50000"/>
                  </a:schemeClr>
                </a:solidFill>
                <a:latin typeface="Times New Roman" panose="02020603050405020304" pitchFamily="18" charset="0"/>
                <a:cs typeface="Times New Roman" panose="02020603050405020304" pitchFamily="18" charset="0"/>
              </a:rPr>
            </a:br>
            <a:r>
              <a:rPr lang="en-US" sz="3100" b="1" dirty="0">
                <a:solidFill>
                  <a:schemeClr val="accent1">
                    <a:lumMod val="50000"/>
                  </a:schemeClr>
                </a:solidFill>
                <a:latin typeface="Times New Roman" panose="02020603050405020304" pitchFamily="18" charset="0"/>
                <a:cs typeface="Times New Roman" panose="02020603050405020304" pitchFamily="18" charset="0"/>
              </a:rPr>
              <a:t>Charity G. Patterson, PhD, MSPH</a:t>
            </a:r>
            <a:br>
              <a:rPr lang="en-US" sz="3100" b="1" dirty="0">
                <a:solidFill>
                  <a:schemeClr val="accent1">
                    <a:lumMod val="50000"/>
                  </a:schemeClr>
                </a:solidFill>
                <a:latin typeface="Times New Roman" panose="02020603050405020304" pitchFamily="18" charset="0"/>
                <a:cs typeface="Times New Roman" panose="02020603050405020304" pitchFamily="18" charset="0"/>
              </a:rPr>
            </a:br>
            <a:r>
              <a:rPr lang="en-US" sz="3100" b="1" dirty="0">
                <a:solidFill>
                  <a:schemeClr val="accent1">
                    <a:lumMod val="50000"/>
                  </a:schemeClr>
                </a:solidFill>
                <a:latin typeface="Times New Roman" panose="02020603050405020304" pitchFamily="18" charset="0"/>
                <a:cs typeface="Times New Roman" panose="02020603050405020304" pitchFamily="18" charset="0"/>
              </a:rPr>
              <a:t>Alexandra Gil, PhD</a:t>
            </a:r>
            <a:br>
              <a:rPr lang="en-US" sz="3100" b="1" dirty="0">
                <a:solidFill>
                  <a:schemeClr val="accent1">
                    <a:lumMod val="50000"/>
                  </a:schemeClr>
                </a:solidFill>
                <a:latin typeface="Times New Roman" panose="02020603050405020304" pitchFamily="18" charset="0"/>
                <a:cs typeface="Times New Roman" panose="02020603050405020304" pitchFamily="18" charset="0"/>
              </a:rPr>
            </a:br>
            <a:r>
              <a:rPr lang="en-US" sz="3100" b="1" dirty="0">
                <a:solidFill>
                  <a:schemeClr val="accent1">
                    <a:lumMod val="50000"/>
                  </a:schemeClr>
                </a:solidFill>
                <a:latin typeface="Times New Roman" panose="02020603050405020304" pitchFamily="18" charset="0"/>
                <a:cs typeface="Times New Roman" panose="02020603050405020304" pitchFamily="18" charset="0"/>
              </a:rPr>
              <a:t>Bob Winners</a:t>
            </a:r>
            <a:br>
              <a:rPr lang="en-US" sz="3100" b="1" dirty="0">
                <a:solidFill>
                  <a:schemeClr val="accent1">
                    <a:lumMod val="50000"/>
                  </a:schemeClr>
                </a:solidFill>
                <a:latin typeface="Times New Roman" panose="02020603050405020304" pitchFamily="18" charset="0"/>
                <a:cs typeface="Times New Roman" panose="02020603050405020304" pitchFamily="18" charset="0"/>
              </a:rPr>
            </a:br>
            <a:r>
              <a:rPr lang="en-US" sz="3100" b="1" dirty="0">
                <a:solidFill>
                  <a:schemeClr val="accent1">
                    <a:lumMod val="50000"/>
                  </a:schemeClr>
                </a:solidFill>
                <a:latin typeface="Times New Roman" panose="02020603050405020304" pitchFamily="18" charset="0"/>
                <a:cs typeface="Times New Roman" panose="02020603050405020304" pitchFamily="18" charset="0"/>
              </a:rPr>
              <a:t>James Irrgang, PhD</a:t>
            </a:r>
            <a:br>
              <a:rPr lang="en-US" sz="3100" b="1" dirty="0">
                <a:solidFill>
                  <a:schemeClr val="accent1">
                    <a:lumMod val="50000"/>
                  </a:schemeClr>
                </a:solidFill>
                <a:latin typeface="Times New Roman" panose="02020603050405020304" pitchFamily="18" charset="0"/>
                <a:cs typeface="Times New Roman" panose="02020603050405020304" pitchFamily="18" charset="0"/>
              </a:rPr>
            </a:br>
            <a:r>
              <a:rPr lang="en-US" sz="3100" b="1" dirty="0">
                <a:solidFill>
                  <a:schemeClr val="accent1">
                    <a:lumMod val="50000"/>
                  </a:schemeClr>
                </a:solidFill>
                <a:latin typeface="Times New Roman" panose="02020603050405020304" pitchFamily="18" charset="0"/>
                <a:cs typeface="Times New Roman" panose="02020603050405020304" pitchFamily="18" charset="0"/>
              </a:rPr>
              <a:t>University of Pittsburgh</a:t>
            </a:r>
            <a:endParaRPr lang="en-US" sz="3600" dirty="0">
              <a:solidFill>
                <a:schemeClr val="accent1">
                  <a:lumMod val="50000"/>
                </a:schemeClr>
              </a:solidFill>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EB74F9A5-F710-49D6-8719-65840CB21D51}"/>
              </a:ext>
            </a:extLst>
          </p:cNvPr>
          <p:cNvGrpSpPr/>
          <p:nvPr/>
        </p:nvGrpSpPr>
        <p:grpSpPr>
          <a:xfrm>
            <a:off x="3374135" y="135795"/>
            <a:ext cx="5849679" cy="2040477"/>
            <a:chOff x="2429608" y="1997555"/>
            <a:chExt cx="7162063" cy="2609118"/>
          </a:xfrm>
        </p:grpSpPr>
        <p:grpSp>
          <p:nvGrpSpPr>
            <p:cNvPr id="4" name="Group 3">
              <a:extLst>
                <a:ext uri="{FF2B5EF4-FFF2-40B4-BE49-F238E27FC236}">
                  <a16:creationId xmlns:a16="http://schemas.microsoft.com/office/drawing/2014/main" id="{AD172D9E-FD03-4308-AF47-48E3BCA393EE}"/>
                </a:ext>
              </a:extLst>
            </p:cNvPr>
            <p:cNvGrpSpPr/>
            <p:nvPr/>
          </p:nvGrpSpPr>
          <p:grpSpPr>
            <a:xfrm>
              <a:off x="3224262" y="1997555"/>
              <a:ext cx="5586250" cy="1197674"/>
              <a:chOff x="3737657" y="2581835"/>
              <a:chExt cx="3999615" cy="882162"/>
            </a:xfrm>
          </p:grpSpPr>
          <p:grpSp>
            <p:nvGrpSpPr>
              <p:cNvPr id="8" name="Group 7">
                <a:extLst>
                  <a:ext uri="{FF2B5EF4-FFF2-40B4-BE49-F238E27FC236}">
                    <a16:creationId xmlns:a16="http://schemas.microsoft.com/office/drawing/2014/main" id="{66D4730B-954A-4FF1-B6F8-28316D3D7E3B}"/>
                  </a:ext>
                </a:extLst>
              </p:cNvPr>
              <p:cNvGrpSpPr/>
              <p:nvPr/>
            </p:nvGrpSpPr>
            <p:grpSpPr>
              <a:xfrm>
                <a:off x="5905940" y="2842692"/>
                <a:ext cx="1831332" cy="506925"/>
                <a:chOff x="0" y="0"/>
                <a:chExt cx="2824151" cy="716723"/>
              </a:xfrm>
              <a:solidFill>
                <a:srgbClr val="002060"/>
              </a:solidFill>
            </p:grpSpPr>
            <p:sp>
              <p:nvSpPr>
                <p:cNvPr id="15" name="Freeform: Shape 14">
                  <a:extLst>
                    <a:ext uri="{FF2B5EF4-FFF2-40B4-BE49-F238E27FC236}">
                      <a16:creationId xmlns:a16="http://schemas.microsoft.com/office/drawing/2014/main" id="{7EDA047C-8D31-469A-A1A0-A2B2C5A43FE1}"/>
                    </a:ext>
                  </a:extLst>
                </p:cNvPr>
                <p:cNvSpPr/>
                <p:nvPr/>
              </p:nvSpPr>
              <p:spPr>
                <a:xfrm rot="21407604">
                  <a:off x="43132" y="0"/>
                  <a:ext cx="2781019" cy="294029"/>
                </a:xfrm>
                <a:custGeom>
                  <a:avLst/>
                  <a:gdLst>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905000 w 2600325"/>
                    <a:gd name="connsiteY7" fmla="*/ 295275 h 371475"/>
                    <a:gd name="connsiteX8" fmla="*/ 2314575 w 2600325"/>
                    <a:gd name="connsiteY8" fmla="*/ 200025 h 371475"/>
                    <a:gd name="connsiteX9" fmla="*/ 2562225 w 2600325"/>
                    <a:gd name="connsiteY9" fmla="*/ 47625 h 371475"/>
                    <a:gd name="connsiteX10" fmla="*/ 2600325 w 2600325"/>
                    <a:gd name="connsiteY10" fmla="*/ 0 h 371475"/>
                    <a:gd name="connsiteX11" fmla="*/ 2428875 w 2600325"/>
                    <a:gd name="connsiteY11" fmla="*/ 66675 h 371475"/>
                    <a:gd name="connsiteX12" fmla="*/ 2305050 w 2600325"/>
                    <a:gd name="connsiteY12" fmla="*/ 95250 h 371475"/>
                    <a:gd name="connsiteX13" fmla="*/ 2066925 w 2600325"/>
                    <a:gd name="connsiteY13" fmla="*/ 142875 h 371475"/>
                    <a:gd name="connsiteX14" fmla="*/ 1838325 w 2600325"/>
                    <a:gd name="connsiteY14" fmla="*/ 171450 h 371475"/>
                    <a:gd name="connsiteX15" fmla="*/ 1543050 w 2600325"/>
                    <a:gd name="connsiteY15" fmla="*/ 171450 h 371475"/>
                    <a:gd name="connsiteX16" fmla="*/ 1133475 w 2600325"/>
                    <a:gd name="connsiteY16" fmla="*/ 171450 h 371475"/>
                    <a:gd name="connsiteX17" fmla="*/ 771525 w 2600325"/>
                    <a:gd name="connsiteY17" fmla="*/ 190500 h 371475"/>
                    <a:gd name="connsiteX18" fmla="*/ 438150 w 2600325"/>
                    <a:gd name="connsiteY18" fmla="*/ 247650 h 371475"/>
                    <a:gd name="connsiteX19" fmla="*/ 171450 w 2600325"/>
                    <a:gd name="connsiteY19" fmla="*/ 304800 h 371475"/>
                    <a:gd name="connsiteX20" fmla="*/ 0 w 2600325"/>
                    <a:gd name="connsiteY20"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905000 w 2600325"/>
                    <a:gd name="connsiteY7" fmla="*/ 295275 h 371475"/>
                    <a:gd name="connsiteX8" fmla="*/ 2314575 w 2600325"/>
                    <a:gd name="connsiteY8" fmla="*/ 200025 h 371475"/>
                    <a:gd name="connsiteX9" fmla="*/ 2562225 w 2600325"/>
                    <a:gd name="connsiteY9" fmla="*/ 47625 h 371475"/>
                    <a:gd name="connsiteX10" fmla="*/ 2600325 w 2600325"/>
                    <a:gd name="connsiteY10" fmla="*/ 0 h 371475"/>
                    <a:gd name="connsiteX11" fmla="*/ 2428875 w 2600325"/>
                    <a:gd name="connsiteY11" fmla="*/ 66675 h 371475"/>
                    <a:gd name="connsiteX12" fmla="*/ 2305050 w 2600325"/>
                    <a:gd name="connsiteY12" fmla="*/ 95250 h 371475"/>
                    <a:gd name="connsiteX13" fmla="*/ 2066925 w 2600325"/>
                    <a:gd name="connsiteY13" fmla="*/ 142875 h 371475"/>
                    <a:gd name="connsiteX14" fmla="*/ 1838325 w 2600325"/>
                    <a:gd name="connsiteY14" fmla="*/ 171450 h 371475"/>
                    <a:gd name="connsiteX15" fmla="*/ 1543050 w 2600325"/>
                    <a:gd name="connsiteY15" fmla="*/ 171450 h 371475"/>
                    <a:gd name="connsiteX16" fmla="*/ 1133475 w 2600325"/>
                    <a:gd name="connsiteY16" fmla="*/ 171450 h 371475"/>
                    <a:gd name="connsiteX17" fmla="*/ 771525 w 2600325"/>
                    <a:gd name="connsiteY17" fmla="*/ 190500 h 371475"/>
                    <a:gd name="connsiteX18" fmla="*/ 438150 w 2600325"/>
                    <a:gd name="connsiteY18" fmla="*/ 247650 h 371475"/>
                    <a:gd name="connsiteX19" fmla="*/ 171450 w 2600325"/>
                    <a:gd name="connsiteY19" fmla="*/ 304800 h 371475"/>
                    <a:gd name="connsiteX20" fmla="*/ 0 w 2600325"/>
                    <a:gd name="connsiteY20"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924050 w 2600325"/>
                    <a:gd name="connsiteY7" fmla="*/ 304800 h 371475"/>
                    <a:gd name="connsiteX8" fmla="*/ 2314575 w 2600325"/>
                    <a:gd name="connsiteY8" fmla="*/ 200025 h 371475"/>
                    <a:gd name="connsiteX9" fmla="*/ 2562225 w 2600325"/>
                    <a:gd name="connsiteY9" fmla="*/ 47625 h 371475"/>
                    <a:gd name="connsiteX10" fmla="*/ 2600325 w 2600325"/>
                    <a:gd name="connsiteY10" fmla="*/ 0 h 371475"/>
                    <a:gd name="connsiteX11" fmla="*/ 2428875 w 2600325"/>
                    <a:gd name="connsiteY11" fmla="*/ 66675 h 371475"/>
                    <a:gd name="connsiteX12" fmla="*/ 2305050 w 2600325"/>
                    <a:gd name="connsiteY12" fmla="*/ 95250 h 371475"/>
                    <a:gd name="connsiteX13" fmla="*/ 2066925 w 2600325"/>
                    <a:gd name="connsiteY13" fmla="*/ 142875 h 371475"/>
                    <a:gd name="connsiteX14" fmla="*/ 1838325 w 2600325"/>
                    <a:gd name="connsiteY14" fmla="*/ 171450 h 371475"/>
                    <a:gd name="connsiteX15" fmla="*/ 1543050 w 2600325"/>
                    <a:gd name="connsiteY15" fmla="*/ 171450 h 371475"/>
                    <a:gd name="connsiteX16" fmla="*/ 1133475 w 2600325"/>
                    <a:gd name="connsiteY16" fmla="*/ 171450 h 371475"/>
                    <a:gd name="connsiteX17" fmla="*/ 771525 w 2600325"/>
                    <a:gd name="connsiteY17" fmla="*/ 190500 h 371475"/>
                    <a:gd name="connsiteX18" fmla="*/ 438150 w 2600325"/>
                    <a:gd name="connsiteY18" fmla="*/ 247650 h 371475"/>
                    <a:gd name="connsiteX19" fmla="*/ 171450 w 2600325"/>
                    <a:gd name="connsiteY19" fmla="*/ 304800 h 371475"/>
                    <a:gd name="connsiteX20" fmla="*/ 0 w 2600325"/>
                    <a:gd name="connsiteY20"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924050 w 2600325"/>
                    <a:gd name="connsiteY7" fmla="*/ 304800 h 371475"/>
                    <a:gd name="connsiteX8" fmla="*/ 2314575 w 2600325"/>
                    <a:gd name="connsiteY8" fmla="*/ 200025 h 371475"/>
                    <a:gd name="connsiteX9" fmla="*/ 2562225 w 2600325"/>
                    <a:gd name="connsiteY9" fmla="*/ 47625 h 371475"/>
                    <a:gd name="connsiteX10" fmla="*/ 2600325 w 2600325"/>
                    <a:gd name="connsiteY10" fmla="*/ 0 h 371475"/>
                    <a:gd name="connsiteX11" fmla="*/ 2428875 w 2600325"/>
                    <a:gd name="connsiteY11" fmla="*/ 66675 h 371475"/>
                    <a:gd name="connsiteX12" fmla="*/ 2305050 w 2600325"/>
                    <a:gd name="connsiteY12" fmla="*/ 95250 h 371475"/>
                    <a:gd name="connsiteX13" fmla="*/ 2066925 w 2600325"/>
                    <a:gd name="connsiteY13" fmla="*/ 142875 h 371475"/>
                    <a:gd name="connsiteX14" fmla="*/ 1838325 w 2600325"/>
                    <a:gd name="connsiteY14" fmla="*/ 171450 h 371475"/>
                    <a:gd name="connsiteX15" fmla="*/ 1543050 w 2600325"/>
                    <a:gd name="connsiteY15" fmla="*/ 171450 h 371475"/>
                    <a:gd name="connsiteX16" fmla="*/ 1133475 w 2600325"/>
                    <a:gd name="connsiteY16" fmla="*/ 171450 h 371475"/>
                    <a:gd name="connsiteX17" fmla="*/ 771525 w 2600325"/>
                    <a:gd name="connsiteY17" fmla="*/ 190500 h 371475"/>
                    <a:gd name="connsiteX18" fmla="*/ 438150 w 2600325"/>
                    <a:gd name="connsiteY18" fmla="*/ 247650 h 371475"/>
                    <a:gd name="connsiteX19" fmla="*/ 171450 w 2600325"/>
                    <a:gd name="connsiteY19" fmla="*/ 304800 h 371475"/>
                    <a:gd name="connsiteX20" fmla="*/ 0 w 2600325"/>
                    <a:gd name="connsiteY20"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314575 w 2600325"/>
                    <a:gd name="connsiteY9" fmla="*/ 200025 h 371475"/>
                    <a:gd name="connsiteX10" fmla="*/ 2562225 w 2600325"/>
                    <a:gd name="connsiteY10" fmla="*/ 47625 h 371475"/>
                    <a:gd name="connsiteX11" fmla="*/ 2600325 w 2600325"/>
                    <a:gd name="connsiteY11" fmla="*/ 0 h 371475"/>
                    <a:gd name="connsiteX12" fmla="*/ 2428875 w 2600325"/>
                    <a:gd name="connsiteY12" fmla="*/ 66675 h 371475"/>
                    <a:gd name="connsiteX13" fmla="*/ 2305050 w 2600325"/>
                    <a:gd name="connsiteY13" fmla="*/ 95250 h 371475"/>
                    <a:gd name="connsiteX14" fmla="*/ 2066925 w 2600325"/>
                    <a:gd name="connsiteY14" fmla="*/ 142875 h 371475"/>
                    <a:gd name="connsiteX15" fmla="*/ 1838325 w 2600325"/>
                    <a:gd name="connsiteY15" fmla="*/ 171450 h 371475"/>
                    <a:gd name="connsiteX16" fmla="*/ 1543050 w 2600325"/>
                    <a:gd name="connsiteY16" fmla="*/ 171450 h 371475"/>
                    <a:gd name="connsiteX17" fmla="*/ 1133475 w 2600325"/>
                    <a:gd name="connsiteY17" fmla="*/ 171450 h 371475"/>
                    <a:gd name="connsiteX18" fmla="*/ 771525 w 2600325"/>
                    <a:gd name="connsiteY18" fmla="*/ 190500 h 371475"/>
                    <a:gd name="connsiteX19" fmla="*/ 438150 w 2600325"/>
                    <a:gd name="connsiteY19" fmla="*/ 247650 h 371475"/>
                    <a:gd name="connsiteX20" fmla="*/ 171450 w 2600325"/>
                    <a:gd name="connsiteY20" fmla="*/ 304800 h 371475"/>
                    <a:gd name="connsiteX21" fmla="*/ 0 w 2600325"/>
                    <a:gd name="connsiteY21"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30841 w 2600325"/>
                    <a:gd name="connsiteY9" fmla="*/ 256529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0500 h 371475"/>
                    <a:gd name="connsiteX20" fmla="*/ 438150 w 2600325"/>
                    <a:gd name="connsiteY20" fmla="*/ 247650 h 371475"/>
                    <a:gd name="connsiteX21" fmla="*/ 171450 w 2600325"/>
                    <a:gd name="connsiteY21" fmla="*/ 304800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30841 w 2600325"/>
                    <a:gd name="connsiteY9" fmla="*/ 256529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0500 h 371475"/>
                    <a:gd name="connsiteX20" fmla="*/ 438150 w 2600325"/>
                    <a:gd name="connsiteY20" fmla="*/ 247650 h 371475"/>
                    <a:gd name="connsiteX21" fmla="*/ 171450 w 2600325"/>
                    <a:gd name="connsiteY21" fmla="*/ 304800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0500 h 371475"/>
                    <a:gd name="connsiteX20" fmla="*/ 438150 w 2600325"/>
                    <a:gd name="connsiteY20" fmla="*/ 247650 h 371475"/>
                    <a:gd name="connsiteX21" fmla="*/ 171450 w 2600325"/>
                    <a:gd name="connsiteY21" fmla="*/ 304800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0500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0500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77838 w 2600325"/>
                    <a:gd name="connsiteY8" fmla="*/ 296525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77838 w 2600325"/>
                    <a:gd name="connsiteY8" fmla="*/ 296525 h 371475"/>
                    <a:gd name="connsiteX9" fmla="*/ 2172216 w 2600325"/>
                    <a:gd name="connsiteY9" fmla="*/ 252392 h 371475"/>
                    <a:gd name="connsiteX10" fmla="*/ 2306300 w 2600325"/>
                    <a:gd name="connsiteY10" fmla="*/ 20002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77838 w 2600325"/>
                    <a:gd name="connsiteY8" fmla="*/ 296525 h 371475"/>
                    <a:gd name="connsiteX9" fmla="*/ 2206999 w 2600325"/>
                    <a:gd name="connsiteY9" fmla="*/ 326606 h 371475"/>
                    <a:gd name="connsiteX10" fmla="*/ 2306300 w 2600325"/>
                    <a:gd name="connsiteY10" fmla="*/ 20002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77838 w 2600325"/>
                    <a:gd name="connsiteY8" fmla="*/ 296525 h 371475"/>
                    <a:gd name="connsiteX9" fmla="*/ 2206999 w 2600325"/>
                    <a:gd name="connsiteY9" fmla="*/ 326606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2036113 w 2600325"/>
                    <a:gd name="connsiteY8" fmla="*/ 345884 h 371475"/>
                    <a:gd name="connsiteX9" fmla="*/ 2206999 w 2600325"/>
                    <a:gd name="connsiteY9" fmla="*/ 326606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73250 w 2600325"/>
                    <a:gd name="connsiteY7" fmla="*/ 355399 h 371475"/>
                    <a:gd name="connsiteX8" fmla="*/ 2036113 w 2600325"/>
                    <a:gd name="connsiteY8" fmla="*/ 345884 h 371475"/>
                    <a:gd name="connsiteX9" fmla="*/ 2206999 w 2600325"/>
                    <a:gd name="connsiteY9" fmla="*/ 326606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06999 w 2600325"/>
                    <a:gd name="connsiteY9" fmla="*/ 326606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1038 w 2600325"/>
                    <a:gd name="connsiteY4" fmla="*/ 294360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593201 w 2600325"/>
                    <a:gd name="connsiteY3" fmla="*/ 295372 h 371475"/>
                    <a:gd name="connsiteX4" fmla="*/ 821038 w 2600325"/>
                    <a:gd name="connsiteY4" fmla="*/ 294360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83568 w 2600325"/>
                    <a:gd name="connsiteY2" fmla="*/ 328057 h 371475"/>
                    <a:gd name="connsiteX3" fmla="*/ 593201 w 2600325"/>
                    <a:gd name="connsiteY3" fmla="*/ 295372 h 371475"/>
                    <a:gd name="connsiteX4" fmla="*/ 821038 w 2600325"/>
                    <a:gd name="connsiteY4" fmla="*/ 294360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6309 w 2600325"/>
                    <a:gd name="connsiteY1" fmla="*/ 340720 h 371475"/>
                    <a:gd name="connsiteX2" fmla="*/ 383568 w 2600325"/>
                    <a:gd name="connsiteY2" fmla="*/ 328057 h 371475"/>
                    <a:gd name="connsiteX3" fmla="*/ 593201 w 2600325"/>
                    <a:gd name="connsiteY3" fmla="*/ 295372 h 371475"/>
                    <a:gd name="connsiteX4" fmla="*/ 821038 w 2600325"/>
                    <a:gd name="connsiteY4" fmla="*/ 294360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1038 w 2600325"/>
                    <a:gd name="connsiteY4" fmla="*/ 294360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44954 w 2600325"/>
                    <a:gd name="connsiteY6" fmla="*/ 348106 h 371475"/>
                    <a:gd name="connsiteX7" fmla="*/ 1623941 w 2600325"/>
                    <a:gd name="connsiteY7" fmla="*/ 350357 h 371475"/>
                    <a:gd name="connsiteX8" fmla="*/ 1773250 w 2600325"/>
                    <a:gd name="connsiteY8" fmla="*/ 355399 h 371475"/>
                    <a:gd name="connsiteX9" fmla="*/ 2036113 w 2600325"/>
                    <a:gd name="connsiteY9" fmla="*/ 345884 h 371475"/>
                    <a:gd name="connsiteX10" fmla="*/ 2216412 w 2600325"/>
                    <a:gd name="connsiteY10" fmla="*/ 312610 h 371475"/>
                    <a:gd name="connsiteX11" fmla="*/ 2366187 w 2600325"/>
                    <a:gd name="connsiteY11" fmla="*/ 236915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44954 w 2600325"/>
                    <a:gd name="connsiteY6" fmla="*/ 348106 h 371475"/>
                    <a:gd name="connsiteX7" fmla="*/ 1623941 w 2600325"/>
                    <a:gd name="connsiteY7" fmla="*/ 350357 h 371475"/>
                    <a:gd name="connsiteX8" fmla="*/ 1773250 w 2600325"/>
                    <a:gd name="connsiteY8" fmla="*/ 355399 h 371475"/>
                    <a:gd name="connsiteX9" fmla="*/ 2036113 w 2600325"/>
                    <a:gd name="connsiteY9" fmla="*/ 345884 h 371475"/>
                    <a:gd name="connsiteX10" fmla="*/ 2244488 w 2600325"/>
                    <a:gd name="connsiteY10" fmla="*/ 311165 h 371475"/>
                    <a:gd name="connsiteX11" fmla="*/ 2366187 w 2600325"/>
                    <a:gd name="connsiteY11" fmla="*/ 236915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23941 w 2600325"/>
                    <a:gd name="connsiteY7" fmla="*/ 350357 h 371475"/>
                    <a:gd name="connsiteX8" fmla="*/ 1773250 w 2600325"/>
                    <a:gd name="connsiteY8" fmla="*/ 355399 h 371475"/>
                    <a:gd name="connsiteX9" fmla="*/ 2036113 w 2600325"/>
                    <a:gd name="connsiteY9" fmla="*/ 345884 h 371475"/>
                    <a:gd name="connsiteX10" fmla="*/ 2244488 w 2600325"/>
                    <a:gd name="connsiteY10" fmla="*/ 311165 h 371475"/>
                    <a:gd name="connsiteX11" fmla="*/ 2366187 w 2600325"/>
                    <a:gd name="connsiteY11" fmla="*/ 236915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23941 w 2600325"/>
                    <a:gd name="connsiteY7" fmla="*/ 350357 h 371475"/>
                    <a:gd name="connsiteX8" fmla="*/ 1773250 w 2600325"/>
                    <a:gd name="connsiteY8" fmla="*/ 355399 h 371475"/>
                    <a:gd name="connsiteX9" fmla="*/ 2036113 w 2600325"/>
                    <a:gd name="connsiteY9" fmla="*/ 345884 h 371475"/>
                    <a:gd name="connsiteX10" fmla="*/ 2245068 w 2600325"/>
                    <a:gd name="connsiteY10" fmla="*/ 299959 h 371475"/>
                    <a:gd name="connsiteX11" fmla="*/ 2366187 w 2600325"/>
                    <a:gd name="connsiteY11" fmla="*/ 236915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36113 w 2600325"/>
                    <a:gd name="connsiteY9" fmla="*/ 345884 h 371475"/>
                    <a:gd name="connsiteX10" fmla="*/ 2245068 w 2600325"/>
                    <a:gd name="connsiteY10" fmla="*/ 299959 h 371475"/>
                    <a:gd name="connsiteX11" fmla="*/ 2366187 w 2600325"/>
                    <a:gd name="connsiteY11" fmla="*/ 236915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36113 w 2600325"/>
                    <a:gd name="connsiteY9" fmla="*/ 345884 h 371475"/>
                    <a:gd name="connsiteX10" fmla="*/ 2245068 w 2600325"/>
                    <a:gd name="connsiteY10" fmla="*/ 299959 h 371475"/>
                    <a:gd name="connsiteX11" fmla="*/ 2392428 w 2600325"/>
                    <a:gd name="connsiteY11" fmla="*/ 215139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92428 w 2600325"/>
                    <a:gd name="connsiteY11" fmla="*/ 215139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435797 w 2600325"/>
                    <a:gd name="connsiteY11" fmla="*/ 181693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95100 w 2600325"/>
                    <a:gd name="connsiteY11" fmla="*/ 214617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615146 w 2600325"/>
                    <a:gd name="connsiteY3" fmla="*/ 279985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95100 w 2600325"/>
                    <a:gd name="connsiteY11" fmla="*/ 214617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95100 w 2600325"/>
                    <a:gd name="connsiteY11" fmla="*/ 214617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95100 w 2600325"/>
                    <a:gd name="connsiteY11" fmla="*/ 214617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404215 w 2600325"/>
                    <a:gd name="connsiteY11" fmla="*/ 204513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404215 w 2600325"/>
                    <a:gd name="connsiteY11" fmla="*/ 204513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433707 w 2600325"/>
                    <a:gd name="connsiteY11" fmla="*/ 171009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18059 w 2600325"/>
                    <a:gd name="connsiteY11" fmla="*/ 260203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264009 w 2600325"/>
                    <a:gd name="connsiteY11" fmla="*/ 295742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71645 w 2600325"/>
                    <a:gd name="connsiteY11" fmla="*/ 208118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25794 w 2600325"/>
                    <a:gd name="connsiteY10" fmla="*/ 314825 h 371475"/>
                    <a:gd name="connsiteX11" fmla="*/ 2371645 w 2600325"/>
                    <a:gd name="connsiteY11" fmla="*/ 208118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25794 w 2600325"/>
                    <a:gd name="connsiteY10" fmla="*/ 314825 h 371475"/>
                    <a:gd name="connsiteX11" fmla="*/ 2371645 w 2600325"/>
                    <a:gd name="connsiteY11" fmla="*/ 208118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25794 w 2600325"/>
                    <a:gd name="connsiteY10" fmla="*/ 314825 h 371475"/>
                    <a:gd name="connsiteX11" fmla="*/ 2360906 w 2600325"/>
                    <a:gd name="connsiteY11" fmla="*/ 224086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23180 w 2600325"/>
                    <a:gd name="connsiteY10" fmla="*/ 301472 h 371475"/>
                    <a:gd name="connsiteX11" fmla="*/ 2360906 w 2600325"/>
                    <a:gd name="connsiteY11" fmla="*/ 224086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00325" h="371475">
                      <a:moveTo>
                        <a:pt x="0" y="371475"/>
                      </a:moveTo>
                      <a:lnTo>
                        <a:pt x="226309" y="340720"/>
                      </a:lnTo>
                      <a:lnTo>
                        <a:pt x="405491" y="315882"/>
                      </a:lnTo>
                      <a:lnTo>
                        <a:pt x="633262" y="287531"/>
                      </a:lnTo>
                      <a:lnTo>
                        <a:pt x="826549" y="281127"/>
                      </a:lnTo>
                      <a:cubicBezTo>
                        <a:pt x="912274" y="281127"/>
                        <a:pt x="983812" y="284988"/>
                        <a:pt x="1098485" y="294441"/>
                      </a:cubicBezTo>
                      <a:cubicBezTo>
                        <a:pt x="1213158" y="303894"/>
                        <a:pt x="1427139" y="329176"/>
                        <a:pt x="1514588" y="337845"/>
                      </a:cubicBezTo>
                      <a:cubicBezTo>
                        <a:pt x="1602037" y="346514"/>
                        <a:pt x="1616316" y="348733"/>
                        <a:pt x="1654365" y="349948"/>
                      </a:cubicBezTo>
                      <a:cubicBezTo>
                        <a:pt x="1692414" y="351164"/>
                        <a:pt x="1704427" y="355494"/>
                        <a:pt x="1773250" y="355399"/>
                      </a:cubicBezTo>
                      <a:cubicBezTo>
                        <a:pt x="1842073" y="355304"/>
                        <a:pt x="2008871" y="357610"/>
                        <a:pt x="2075072" y="346577"/>
                      </a:cubicBezTo>
                      <a:cubicBezTo>
                        <a:pt x="2144002" y="329107"/>
                        <a:pt x="2150112" y="331354"/>
                        <a:pt x="2223180" y="301472"/>
                      </a:cubicBezTo>
                      <a:cubicBezTo>
                        <a:pt x="2339083" y="251205"/>
                        <a:pt x="2313453" y="245680"/>
                        <a:pt x="2360906" y="224086"/>
                      </a:cubicBezTo>
                      <a:lnTo>
                        <a:pt x="2562225" y="47625"/>
                      </a:lnTo>
                      <a:lnTo>
                        <a:pt x="2600325" y="0"/>
                      </a:lnTo>
                      <a:lnTo>
                        <a:pt x="2433013" y="54262"/>
                      </a:lnTo>
                      <a:lnTo>
                        <a:pt x="2305050" y="95250"/>
                      </a:lnTo>
                      <a:lnTo>
                        <a:pt x="2066925" y="142875"/>
                      </a:lnTo>
                      <a:lnTo>
                        <a:pt x="1830050" y="163175"/>
                      </a:lnTo>
                      <a:cubicBezTo>
                        <a:pt x="1734383" y="165933"/>
                        <a:pt x="1659146" y="170071"/>
                        <a:pt x="1543050" y="171450"/>
                      </a:cubicBezTo>
                      <a:cubicBezTo>
                        <a:pt x="1426954" y="172829"/>
                        <a:pt x="1270000" y="171450"/>
                        <a:pt x="1133475" y="171450"/>
                      </a:cubicBezTo>
                      <a:lnTo>
                        <a:pt x="771525" y="198776"/>
                      </a:lnTo>
                      <a:lnTo>
                        <a:pt x="438150" y="247650"/>
                      </a:lnTo>
                      <a:lnTo>
                        <a:pt x="261314" y="293775"/>
                      </a:lnTo>
                      <a:lnTo>
                        <a:pt x="0" y="371475"/>
                      </a:lnTo>
                      <a:close/>
                    </a:path>
                  </a:pathLst>
                </a:custGeom>
                <a:grp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6" name="Freeform: Shape 15">
                  <a:extLst>
                    <a:ext uri="{FF2B5EF4-FFF2-40B4-BE49-F238E27FC236}">
                      <a16:creationId xmlns:a16="http://schemas.microsoft.com/office/drawing/2014/main" id="{A1D61BD6-BDBB-4ED0-87EC-4CB6AB36E659}"/>
                    </a:ext>
                  </a:extLst>
                </p:cNvPr>
                <p:cNvSpPr/>
                <p:nvPr/>
              </p:nvSpPr>
              <p:spPr>
                <a:xfrm rot="167904">
                  <a:off x="0" y="207034"/>
                  <a:ext cx="2781018" cy="294029"/>
                </a:xfrm>
                <a:custGeom>
                  <a:avLst/>
                  <a:gdLst>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905000 w 2600325"/>
                    <a:gd name="connsiteY7" fmla="*/ 295275 h 371475"/>
                    <a:gd name="connsiteX8" fmla="*/ 2314575 w 2600325"/>
                    <a:gd name="connsiteY8" fmla="*/ 200025 h 371475"/>
                    <a:gd name="connsiteX9" fmla="*/ 2562225 w 2600325"/>
                    <a:gd name="connsiteY9" fmla="*/ 47625 h 371475"/>
                    <a:gd name="connsiteX10" fmla="*/ 2600325 w 2600325"/>
                    <a:gd name="connsiteY10" fmla="*/ 0 h 371475"/>
                    <a:gd name="connsiteX11" fmla="*/ 2428875 w 2600325"/>
                    <a:gd name="connsiteY11" fmla="*/ 66675 h 371475"/>
                    <a:gd name="connsiteX12" fmla="*/ 2305050 w 2600325"/>
                    <a:gd name="connsiteY12" fmla="*/ 95250 h 371475"/>
                    <a:gd name="connsiteX13" fmla="*/ 2066925 w 2600325"/>
                    <a:gd name="connsiteY13" fmla="*/ 142875 h 371475"/>
                    <a:gd name="connsiteX14" fmla="*/ 1838325 w 2600325"/>
                    <a:gd name="connsiteY14" fmla="*/ 171450 h 371475"/>
                    <a:gd name="connsiteX15" fmla="*/ 1543050 w 2600325"/>
                    <a:gd name="connsiteY15" fmla="*/ 171450 h 371475"/>
                    <a:gd name="connsiteX16" fmla="*/ 1133475 w 2600325"/>
                    <a:gd name="connsiteY16" fmla="*/ 171450 h 371475"/>
                    <a:gd name="connsiteX17" fmla="*/ 771525 w 2600325"/>
                    <a:gd name="connsiteY17" fmla="*/ 190500 h 371475"/>
                    <a:gd name="connsiteX18" fmla="*/ 438150 w 2600325"/>
                    <a:gd name="connsiteY18" fmla="*/ 247650 h 371475"/>
                    <a:gd name="connsiteX19" fmla="*/ 171450 w 2600325"/>
                    <a:gd name="connsiteY19" fmla="*/ 304800 h 371475"/>
                    <a:gd name="connsiteX20" fmla="*/ 0 w 2600325"/>
                    <a:gd name="connsiteY20"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905000 w 2600325"/>
                    <a:gd name="connsiteY7" fmla="*/ 295275 h 371475"/>
                    <a:gd name="connsiteX8" fmla="*/ 2314575 w 2600325"/>
                    <a:gd name="connsiteY8" fmla="*/ 200025 h 371475"/>
                    <a:gd name="connsiteX9" fmla="*/ 2562225 w 2600325"/>
                    <a:gd name="connsiteY9" fmla="*/ 47625 h 371475"/>
                    <a:gd name="connsiteX10" fmla="*/ 2600325 w 2600325"/>
                    <a:gd name="connsiteY10" fmla="*/ 0 h 371475"/>
                    <a:gd name="connsiteX11" fmla="*/ 2428875 w 2600325"/>
                    <a:gd name="connsiteY11" fmla="*/ 66675 h 371475"/>
                    <a:gd name="connsiteX12" fmla="*/ 2305050 w 2600325"/>
                    <a:gd name="connsiteY12" fmla="*/ 95250 h 371475"/>
                    <a:gd name="connsiteX13" fmla="*/ 2066925 w 2600325"/>
                    <a:gd name="connsiteY13" fmla="*/ 142875 h 371475"/>
                    <a:gd name="connsiteX14" fmla="*/ 1838325 w 2600325"/>
                    <a:gd name="connsiteY14" fmla="*/ 171450 h 371475"/>
                    <a:gd name="connsiteX15" fmla="*/ 1543050 w 2600325"/>
                    <a:gd name="connsiteY15" fmla="*/ 171450 h 371475"/>
                    <a:gd name="connsiteX16" fmla="*/ 1133475 w 2600325"/>
                    <a:gd name="connsiteY16" fmla="*/ 171450 h 371475"/>
                    <a:gd name="connsiteX17" fmla="*/ 771525 w 2600325"/>
                    <a:gd name="connsiteY17" fmla="*/ 190500 h 371475"/>
                    <a:gd name="connsiteX18" fmla="*/ 438150 w 2600325"/>
                    <a:gd name="connsiteY18" fmla="*/ 247650 h 371475"/>
                    <a:gd name="connsiteX19" fmla="*/ 171450 w 2600325"/>
                    <a:gd name="connsiteY19" fmla="*/ 304800 h 371475"/>
                    <a:gd name="connsiteX20" fmla="*/ 0 w 2600325"/>
                    <a:gd name="connsiteY20"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924050 w 2600325"/>
                    <a:gd name="connsiteY7" fmla="*/ 304800 h 371475"/>
                    <a:gd name="connsiteX8" fmla="*/ 2314575 w 2600325"/>
                    <a:gd name="connsiteY8" fmla="*/ 200025 h 371475"/>
                    <a:gd name="connsiteX9" fmla="*/ 2562225 w 2600325"/>
                    <a:gd name="connsiteY9" fmla="*/ 47625 h 371475"/>
                    <a:gd name="connsiteX10" fmla="*/ 2600325 w 2600325"/>
                    <a:gd name="connsiteY10" fmla="*/ 0 h 371475"/>
                    <a:gd name="connsiteX11" fmla="*/ 2428875 w 2600325"/>
                    <a:gd name="connsiteY11" fmla="*/ 66675 h 371475"/>
                    <a:gd name="connsiteX12" fmla="*/ 2305050 w 2600325"/>
                    <a:gd name="connsiteY12" fmla="*/ 95250 h 371475"/>
                    <a:gd name="connsiteX13" fmla="*/ 2066925 w 2600325"/>
                    <a:gd name="connsiteY13" fmla="*/ 142875 h 371475"/>
                    <a:gd name="connsiteX14" fmla="*/ 1838325 w 2600325"/>
                    <a:gd name="connsiteY14" fmla="*/ 171450 h 371475"/>
                    <a:gd name="connsiteX15" fmla="*/ 1543050 w 2600325"/>
                    <a:gd name="connsiteY15" fmla="*/ 171450 h 371475"/>
                    <a:gd name="connsiteX16" fmla="*/ 1133475 w 2600325"/>
                    <a:gd name="connsiteY16" fmla="*/ 171450 h 371475"/>
                    <a:gd name="connsiteX17" fmla="*/ 771525 w 2600325"/>
                    <a:gd name="connsiteY17" fmla="*/ 190500 h 371475"/>
                    <a:gd name="connsiteX18" fmla="*/ 438150 w 2600325"/>
                    <a:gd name="connsiteY18" fmla="*/ 247650 h 371475"/>
                    <a:gd name="connsiteX19" fmla="*/ 171450 w 2600325"/>
                    <a:gd name="connsiteY19" fmla="*/ 304800 h 371475"/>
                    <a:gd name="connsiteX20" fmla="*/ 0 w 2600325"/>
                    <a:gd name="connsiteY20"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924050 w 2600325"/>
                    <a:gd name="connsiteY7" fmla="*/ 304800 h 371475"/>
                    <a:gd name="connsiteX8" fmla="*/ 2314575 w 2600325"/>
                    <a:gd name="connsiteY8" fmla="*/ 200025 h 371475"/>
                    <a:gd name="connsiteX9" fmla="*/ 2562225 w 2600325"/>
                    <a:gd name="connsiteY9" fmla="*/ 47625 h 371475"/>
                    <a:gd name="connsiteX10" fmla="*/ 2600325 w 2600325"/>
                    <a:gd name="connsiteY10" fmla="*/ 0 h 371475"/>
                    <a:gd name="connsiteX11" fmla="*/ 2428875 w 2600325"/>
                    <a:gd name="connsiteY11" fmla="*/ 66675 h 371475"/>
                    <a:gd name="connsiteX12" fmla="*/ 2305050 w 2600325"/>
                    <a:gd name="connsiteY12" fmla="*/ 95250 h 371475"/>
                    <a:gd name="connsiteX13" fmla="*/ 2066925 w 2600325"/>
                    <a:gd name="connsiteY13" fmla="*/ 142875 h 371475"/>
                    <a:gd name="connsiteX14" fmla="*/ 1838325 w 2600325"/>
                    <a:gd name="connsiteY14" fmla="*/ 171450 h 371475"/>
                    <a:gd name="connsiteX15" fmla="*/ 1543050 w 2600325"/>
                    <a:gd name="connsiteY15" fmla="*/ 171450 h 371475"/>
                    <a:gd name="connsiteX16" fmla="*/ 1133475 w 2600325"/>
                    <a:gd name="connsiteY16" fmla="*/ 171450 h 371475"/>
                    <a:gd name="connsiteX17" fmla="*/ 771525 w 2600325"/>
                    <a:gd name="connsiteY17" fmla="*/ 190500 h 371475"/>
                    <a:gd name="connsiteX18" fmla="*/ 438150 w 2600325"/>
                    <a:gd name="connsiteY18" fmla="*/ 247650 h 371475"/>
                    <a:gd name="connsiteX19" fmla="*/ 171450 w 2600325"/>
                    <a:gd name="connsiteY19" fmla="*/ 304800 h 371475"/>
                    <a:gd name="connsiteX20" fmla="*/ 0 w 2600325"/>
                    <a:gd name="connsiteY20"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314575 w 2600325"/>
                    <a:gd name="connsiteY9" fmla="*/ 200025 h 371475"/>
                    <a:gd name="connsiteX10" fmla="*/ 2562225 w 2600325"/>
                    <a:gd name="connsiteY10" fmla="*/ 47625 h 371475"/>
                    <a:gd name="connsiteX11" fmla="*/ 2600325 w 2600325"/>
                    <a:gd name="connsiteY11" fmla="*/ 0 h 371475"/>
                    <a:gd name="connsiteX12" fmla="*/ 2428875 w 2600325"/>
                    <a:gd name="connsiteY12" fmla="*/ 66675 h 371475"/>
                    <a:gd name="connsiteX13" fmla="*/ 2305050 w 2600325"/>
                    <a:gd name="connsiteY13" fmla="*/ 95250 h 371475"/>
                    <a:gd name="connsiteX14" fmla="*/ 2066925 w 2600325"/>
                    <a:gd name="connsiteY14" fmla="*/ 142875 h 371475"/>
                    <a:gd name="connsiteX15" fmla="*/ 1838325 w 2600325"/>
                    <a:gd name="connsiteY15" fmla="*/ 171450 h 371475"/>
                    <a:gd name="connsiteX16" fmla="*/ 1543050 w 2600325"/>
                    <a:gd name="connsiteY16" fmla="*/ 171450 h 371475"/>
                    <a:gd name="connsiteX17" fmla="*/ 1133475 w 2600325"/>
                    <a:gd name="connsiteY17" fmla="*/ 171450 h 371475"/>
                    <a:gd name="connsiteX18" fmla="*/ 771525 w 2600325"/>
                    <a:gd name="connsiteY18" fmla="*/ 190500 h 371475"/>
                    <a:gd name="connsiteX19" fmla="*/ 438150 w 2600325"/>
                    <a:gd name="connsiteY19" fmla="*/ 247650 h 371475"/>
                    <a:gd name="connsiteX20" fmla="*/ 171450 w 2600325"/>
                    <a:gd name="connsiteY20" fmla="*/ 304800 h 371475"/>
                    <a:gd name="connsiteX21" fmla="*/ 0 w 2600325"/>
                    <a:gd name="connsiteY21"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30841 w 2600325"/>
                    <a:gd name="connsiteY9" fmla="*/ 256529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0500 h 371475"/>
                    <a:gd name="connsiteX20" fmla="*/ 438150 w 2600325"/>
                    <a:gd name="connsiteY20" fmla="*/ 247650 h 371475"/>
                    <a:gd name="connsiteX21" fmla="*/ 171450 w 2600325"/>
                    <a:gd name="connsiteY21" fmla="*/ 304800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30841 w 2600325"/>
                    <a:gd name="connsiteY9" fmla="*/ 256529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0500 h 371475"/>
                    <a:gd name="connsiteX20" fmla="*/ 438150 w 2600325"/>
                    <a:gd name="connsiteY20" fmla="*/ 247650 h 371475"/>
                    <a:gd name="connsiteX21" fmla="*/ 171450 w 2600325"/>
                    <a:gd name="connsiteY21" fmla="*/ 304800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0500 h 371475"/>
                    <a:gd name="connsiteX20" fmla="*/ 438150 w 2600325"/>
                    <a:gd name="connsiteY20" fmla="*/ 247650 h 371475"/>
                    <a:gd name="connsiteX21" fmla="*/ 171450 w 2600325"/>
                    <a:gd name="connsiteY21" fmla="*/ 304800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0500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0500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77838 w 2600325"/>
                    <a:gd name="connsiteY8" fmla="*/ 296525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77838 w 2600325"/>
                    <a:gd name="connsiteY8" fmla="*/ 296525 h 371475"/>
                    <a:gd name="connsiteX9" fmla="*/ 2172216 w 2600325"/>
                    <a:gd name="connsiteY9" fmla="*/ 252392 h 371475"/>
                    <a:gd name="connsiteX10" fmla="*/ 2306300 w 2600325"/>
                    <a:gd name="connsiteY10" fmla="*/ 20002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77838 w 2600325"/>
                    <a:gd name="connsiteY8" fmla="*/ 296525 h 371475"/>
                    <a:gd name="connsiteX9" fmla="*/ 2206999 w 2600325"/>
                    <a:gd name="connsiteY9" fmla="*/ 326606 h 371475"/>
                    <a:gd name="connsiteX10" fmla="*/ 2306300 w 2600325"/>
                    <a:gd name="connsiteY10" fmla="*/ 20002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77838 w 2600325"/>
                    <a:gd name="connsiteY8" fmla="*/ 296525 h 371475"/>
                    <a:gd name="connsiteX9" fmla="*/ 2206999 w 2600325"/>
                    <a:gd name="connsiteY9" fmla="*/ 326606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2036113 w 2600325"/>
                    <a:gd name="connsiteY8" fmla="*/ 345884 h 371475"/>
                    <a:gd name="connsiteX9" fmla="*/ 2206999 w 2600325"/>
                    <a:gd name="connsiteY9" fmla="*/ 326606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73250 w 2600325"/>
                    <a:gd name="connsiteY7" fmla="*/ 355399 h 371475"/>
                    <a:gd name="connsiteX8" fmla="*/ 2036113 w 2600325"/>
                    <a:gd name="connsiteY8" fmla="*/ 345884 h 371475"/>
                    <a:gd name="connsiteX9" fmla="*/ 2206999 w 2600325"/>
                    <a:gd name="connsiteY9" fmla="*/ 326606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06999 w 2600325"/>
                    <a:gd name="connsiteY9" fmla="*/ 326606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1038 w 2600325"/>
                    <a:gd name="connsiteY4" fmla="*/ 294360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593201 w 2600325"/>
                    <a:gd name="connsiteY3" fmla="*/ 295372 h 371475"/>
                    <a:gd name="connsiteX4" fmla="*/ 821038 w 2600325"/>
                    <a:gd name="connsiteY4" fmla="*/ 294360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83568 w 2600325"/>
                    <a:gd name="connsiteY2" fmla="*/ 328057 h 371475"/>
                    <a:gd name="connsiteX3" fmla="*/ 593201 w 2600325"/>
                    <a:gd name="connsiteY3" fmla="*/ 295372 h 371475"/>
                    <a:gd name="connsiteX4" fmla="*/ 821038 w 2600325"/>
                    <a:gd name="connsiteY4" fmla="*/ 294360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6309 w 2600325"/>
                    <a:gd name="connsiteY1" fmla="*/ 340720 h 371475"/>
                    <a:gd name="connsiteX2" fmla="*/ 383568 w 2600325"/>
                    <a:gd name="connsiteY2" fmla="*/ 328057 h 371475"/>
                    <a:gd name="connsiteX3" fmla="*/ 593201 w 2600325"/>
                    <a:gd name="connsiteY3" fmla="*/ 295372 h 371475"/>
                    <a:gd name="connsiteX4" fmla="*/ 821038 w 2600325"/>
                    <a:gd name="connsiteY4" fmla="*/ 294360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1038 w 2600325"/>
                    <a:gd name="connsiteY4" fmla="*/ 294360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44954 w 2600325"/>
                    <a:gd name="connsiteY6" fmla="*/ 348106 h 371475"/>
                    <a:gd name="connsiteX7" fmla="*/ 1623941 w 2600325"/>
                    <a:gd name="connsiteY7" fmla="*/ 350357 h 371475"/>
                    <a:gd name="connsiteX8" fmla="*/ 1773250 w 2600325"/>
                    <a:gd name="connsiteY8" fmla="*/ 355399 h 371475"/>
                    <a:gd name="connsiteX9" fmla="*/ 2036113 w 2600325"/>
                    <a:gd name="connsiteY9" fmla="*/ 345884 h 371475"/>
                    <a:gd name="connsiteX10" fmla="*/ 2216412 w 2600325"/>
                    <a:gd name="connsiteY10" fmla="*/ 312610 h 371475"/>
                    <a:gd name="connsiteX11" fmla="*/ 2366187 w 2600325"/>
                    <a:gd name="connsiteY11" fmla="*/ 236915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44954 w 2600325"/>
                    <a:gd name="connsiteY6" fmla="*/ 348106 h 371475"/>
                    <a:gd name="connsiteX7" fmla="*/ 1623941 w 2600325"/>
                    <a:gd name="connsiteY7" fmla="*/ 350357 h 371475"/>
                    <a:gd name="connsiteX8" fmla="*/ 1773250 w 2600325"/>
                    <a:gd name="connsiteY8" fmla="*/ 355399 h 371475"/>
                    <a:gd name="connsiteX9" fmla="*/ 2036113 w 2600325"/>
                    <a:gd name="connsiteY9" fmla="*/ 345884 h 371475"/>
                    <a:gd name="connsiteX10" fmla="*/ 2244488 w 2600325"/>
                    <a:gd name="connsiteY10" fmla="*/ 311165 h 371475"/>
                    <a:gd name="connsiteX11" fmla="*/ 2366187 w 2600325"/>
                    <a:gd name="connsiteY11" fmla="*/ 236915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23941 w 2600325"/>
                    <a:gd name="connsiteY7" fmla="*/ 350357 h 371475"/>
                    <a:gd name="connsiteX8" fmla="*/ 1773250 w 2600325"/>
                    <a:gd name="connsiteY8" fmla="*/ 355399 h 371475"/>
                    <a:gd name="connsiteX9" fmla="*/ 2036113 w 2600325"/>
                    <a:gd name="connsiteY9" fmla="*/ 345884 h 371475"/>
                    <a:gd name="connsiteX10" fmla="*/ 2244488 w 2600325"/>
                    <a:gd name="connsiteY10" fmla="*/ 311165 h 371475"/>
                    <a:gd name="connsiteX11" fmla="*/ 2366187 w 2600325"/>
                    <a:gd name="connsiteY11" fmla="*/ 236915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23941 w 2600325"/>
                    <a:gd name="connsiteY7" fmla="*/ 350357 h 371475"/>
                    <a:gd name="connsiteX8" fmla="*/ 1773250 w 2600325"/>
                    <a:gd name="connsiteY8" fmla="*/ 355399 h 371475"/>
                    <a:gd name="connsiteX9" fmla="*/ 2036113 w 2600325"/>
                    <a:gd name="connsiteY9" fmla="*/ 345884 h 371475"/>
                    <a:gd name="connsiteX10" fmla="*/ 2245068 w 2600325"/>
                    <a:gd name="connsiteY10" fmla="*/ 299959 h 371475"/>
                    <a:gd name="connsiteX11" fmla="*/ 2366187 w 2600325"/>
                    <a:gd name="connsiteY11" fmla="*/ 236915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36113 w 2600325"/>
                    <a:gd name="connsiteY9" fmla="*/ 345884 h 371475"/>
                    <a:gd name="connsiteX10" fmla="*/ 2245068 w 2600325"/>
                    <a:gd name="connsiteY10" fmla="*/ 299959 h 371475"/>
                    <a:gd name="connsiteX11" fmla="*/ 2366187 w 2600325"/>
                    <a:gd name="connsiteY11" fmla="*/ 236915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36113 w 2600325"/>
                    <a:gd name="connsiteY9" fmla="*/ 345884 h 371475"/>
                    <a:gd name="connsiteX10" fmla="*/ 2245068 w 2600325"/>
                    <a:gd name="connsiteY10" fmla="*/ 299959 h 371475"/>
                    <a:gd name="connsiteX11" fmla="*/ 2392428 w 2600325"/>
                    <a:gd name="connsiteY11" fmla="*/ 215139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92428 w 2600325"/>
                    <a:gd name="connsiteY11" fmla="*/ 215139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435797 w 2600325"/>
                    <a:gd name="connsiteY11" fmla="*/ 181693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95100 w 2600325"/>
                    <a:gd name="connsiteY11" fmla="*/ 214617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615146 w 2600325"/>
                    <a:gd name="connsiteY3" fmla="*/ 279985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95100 w 2600325"/>
                    <a:gd name="connsiteY11" fmla="*/ 214617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95100 w 2600325"/>
                    <a:gd name="connsiteY11" fmla="*/ 214617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95100 w 2600325"/>
                    <a:gd name="connsiteY11" fmla="*/ 214617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404215 w 2600325"/>
                    <a:gd name="connsiteY11" fmla="*/ 204513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404215 w 2600325"/>
                    <a:gd name="connsiteY11" fmla="*/ 204513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433707 w 2600325"/>
                    <a:gd name="connsiteY11" fmla="*/ 171009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18059 w 2600325"/>
                    <a:gd name="connsiteY11" fmla="*/ 260203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264009 w 2600325"/>
                    <a:gd name="connsiteY11" fmla="*/ 295742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71645 w 2600325"/>
                    <a:gd name="connsiteY11" fmla="*/ 208118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25794 w 2600325"/>
                    <a:gd name="connsiteY10" fmla="*/ 314825 h 371475"/>
                    <a:gd name="connsiteX11" fmla="*/ 2371645 w 2600325"/>
                    <a:gd name="connsiteY11" fmla="*/ 208118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25794 w 2600325"/>
                    <a:gd name="connsiteY10" fmla="*/ 314825 h 371475"/>
                    <a:gd name="connsiteX11" fmla="*/ 2371645 w 2600325"/>
                    <a:gd name="connsiteY11" fmla="*/ 208118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25794 w 2600325"/>
                    <a:gd name="connsiteY10" fmla="*/ 314825 h 371475"/>
                    <a:gd name="connsiteX11" fmla="*/ 2360906 w 2600325"/>
                    <a:gd name="connsiteY11" fmla="*/ 224086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23180 w 2600325"/>
                    <a:gd name="connsiteY10" fmla="*/ 301472 h 371475"/>
                    <a:gd name="connsiteX11" fmla="*/ 2360906 w 2600325"/>
                    <a:gd name="connsiteY11" fmla="*/ 224086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00325" h="371475">
                      <a:moveTo>
                        <a:pt x="0" y="371475"/>
                      </a:moveTo>
                      <a:lnTo>
                        <a:pt x="226309" y="340720"/>
                      </a:lnTo>
                      <a:lnTo>
                        <a:pt x="405491" y="315882"/>
                      </a:lnTo>
                      <a:lnTo>
                        <a:pt x="633262" y="287531"/>
                      </a:lnTo>
                      <a:lnTo>
                        <a:pt x="826549" y="281127"/>
                      </a:lnTo>
                      <a:cubicBezTo>
                        <a:pt x="912274" y="281127"/>
                        <a:pt x="983812" y="284988"/>
                        <a:pt x="1098485" y="294441"/>
                      </a:cubicBezTo>
                      <a:cubicBezTo>
                        <a:pt x="1213158" y="303894"/>
                        <a:pt x="1427139" y="329176"/>
                        <a:pt x="1514588" y="337845"/>
                      </a:cubicBezTo>
                      <a:cubicBezTo>
                        <a:pt x="1602037" y="346514"/>
                        <a:pt x="1616316" y="348733"/>
                        <a:pt x="1654365" y="349948"/>
                      </a:cubicBezTo>
                      <a:cubicBezTo>
                        <a:pt x="1692414" y="351164"/>
                        <a:pt x="1704427" y="355494"/>
                        <a:pt x="1773250" y="355399"/>
                      </a:cubicBezTo>
                      <a:cubicBezTo>
                        <a:pt x="1842073" y="355304"/>
                        <a:pt x="2008871" y="357610"/>
                        <a:pt x="2075072" y="346577"/>
                      </a:cubicBezTo>
                      <a:cubicBezTo>
                        <a:pt x="2144002" y="329107"/>
                        <a:pt x="2150112" y="331354"/>
                        <a:pt x="2223180" y="301472"/>
                      </a:cubicBezTo>
                      <a:cubicBezTo>
                        <a:pt x="2339083" y="251205"/>
                        <a:pt x="2313453" y="245680"/>
                        <a:pt x="2360906" y="224086"/>
                      </a:cubicBezTo>
                      <a:lnTo>
                        <a:pt x="2562225" y="47625"/>
                      </a:lnTo>
                      <a:lnTo>
                        <a:pt x="2600325" y="0"/>
                      </a:lnTo>
                      <a:lnTo>
                        <a:pt x="2433013" y="54262"/>
                      </a:lnTo>
                      <a:lnTo>
                        <a:pt x="2305050" y="95250"/>
                      </a:lnTo>
                      <a:lnTo>
                        <a:pt x="2066925" y="142875"/>
                      </a:lnTo>
                      <a:lnTo>
                        <a:pt x="1830050" y="163175"/>
                      </a:lnTo>
                      <a:cubicBezTo>
                        <a:pt x="1734383" y="165933"/>
                        <a:pt x="1659146" y="170071"/>
                        <a:pt x="1543050" y="171450"/>
                      </a:cubicBezTo>
                      <a:cubicBezTo>
                        <a:pt x="1426954" y="172829"/>
                        <a:pt x="1270000" y="171450"/>
                        <a:pt x="1133475" y="171450"/>
                      </a:cubicBezTo>
                      <a:lnTo>
                        <a:pt x="771525" y="198776"/>
                      </a:lnTo>
                      <a:lnTo>
                        <a:pt x="438150" y="247650"/>
                      </a:lnTo>
                      <a:lnTo>
                        <a:pt x="261314" y="293775"/>
                      </a:lnTo>
                      <a:lnTo>
                        <a:pt x="0" y="371475"/>
                      </a:lnTo>
                      <a:close/>
                    </a:path>
                  </a:pathLst>
                </a:custGeom>
                <a:grp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7" name="Freeform: Shape 16">
                  <a:extLst>
                    <a:ext uri="{FF2B5EF4-FFF2-40B4-BE49-F238E27FC236}">
                      <a16:creationId xmlns:a16="http://schemas.microsoft.com/office/drawing/2014/main" id="{8B3AA86C-B60A-4806-94B5-0E1B3858A242}"/>
                    </a:ext>
                  </a:extLst>
                </p:cNvPr>
                <p:cNvSpPr/>
                <p:nvPr/>
              </p:nvSpPr>
              <p:spPr>
                <a:xfrm rot="532388">
                  <a:off x="17253" y="422694"/>
                  <a:ext cx="2781019" cy="294029"/>
                </a:xfrm>
                <a:custGeom>
                  <a:avLst/>
                  <a:gdLst>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905000 w 2600325"/>
                    <a:gd name="connsiteY7" fmla="*/ 295275 h 371475"/>
                    <a:gd name="connsiteX8" fmla="*/ 2314575 w 2600325"/>
                    <a:gd name="connsiteY8" fmla="*/ 200025 h 371475"/>
                    <a:gd name="connsiteX9" fmla="*/ 2562225 w 2600325"/>
                    <a:gd name="connsiteY9" fmla="*/ 47625 h 371475"/>
                    <a:gd name="connsiteX10" fmla="*/ 2600325 w 2600325"/>
                    <a:gd name="connsiteY10" fmla="*/ 0 h 371475"/>
                    <a:gd name="connsiteX11" fmla="*/ 2428875 w 2600325"/>
                    <a:gd name="connsiteY11" fmla="*/ 66675 h 371475"/>
                    <a:gd name="connsiteX12" fmla="*/ 2305050 w 2600325"/>
                    <a:gd name="connsiteY12" fmla="*/ 95250 h 371475"/>
                    <a:gd name="connsiteX13" fmla="*/ 2066925 w 2600325"/>
                    <a:gd name="connsiteY13" fmla="*/ 142875 h 371475"/>
                    <a:gd name="connsiteX14" fmla="*/ 1838325 w 2600325"/>
                    <a:gd name="connsiteY14" fmla="*/ 171450 h 371475"/>
                    <a:gd name="connsiteX15" fmla="*/ 1543050 w 2600325"/>
                    <a:gd name="connsiteY15" fmla="*/ 171450 h 371475"/>
                    <a:gd name="connsiteX16" fmla="*/ 1133475 w 2600325"/>
                    <a:gd name="connsiteY16" fmla="*/ 171450 h 371475"/>
                    <a:gd name="connsiteX17" fmla="*/ 771525 w 2600325"/>
                    <a:gd name="connsiteY17" fmla="*/ 190500 h 371475"/>
                    <a:gd name="connsiteX18" fmla="*/ 438150 w 2600325"/>
                    <a:gd name="connsiteY18" fmla="*/ 247650 h 371475"/>
                    <a:gd name="connsiteX19" fmla="*/ 171450 w 2600325"/>
                    <a:gd name="connsiteY19" fmla="*/ 304800 h 371475"/>
                    <a:gd name="connsiteX20" fmla="*/ 0 w 2600325"/>
                    <a:gd name="connsiteY20"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905000 w 2600325"/>
                    <a:gd name="connsiteY7" fmla="*/ 295275 h 371475"/>
                    <a:gd name="connsiteX8" fmla="*/ 2314575 w 2600325"/>
                    <a:gd name="connsiteY8" fmla="*/ 200025 h 371475"/>
                    <a:gd name="connsiteX9" fmla="*/ 2562225 w 2600325"/>
                    <a:gd name="connsiteY9" fmla="*/ 47625 h 371475"/>
                    <a:gd name="connsiteX10" fmla="*/ 2600325 w 2600325"/>
                    <a:gd name="connsiteY10" fmla="*/ 0 h 371475"/>
                    <a:gd name="connsiteX11" fmla="*/ 2428875 w 2600325"/>
                    <a:gd name="connsiteY11" fmla="*/ 66675 h 371475"/>
                    <a:gd name="connsiteX12" fmla="*/ 2305050 w 2600325"/>
                    <a:gd name="connsiteY12" fmla="*/ 95250 h 371475"/>
                    <a:gd name="connsiteX13" fmla="*/ 2066925 w 2600325"/>
                    <a:gd name="connsiteY13" fmla="*/ 142875 h 371475"/>
                    <a:gd name="connsiteX14" fmla="*/ 1838325 w 2600325"/>
                    <a:gd name="connsiteY14" fmla="*/ 171450 h 371475"/>
                    <a:gd name="connsiteX15" fmla="*/ 1543050 w 2600325"/>
                    <a:gd name="connsiteY15" fmla="*/ 171450 h 371475"/>
                    <a:gd name="connsiteX16" fmla="*/ 1133475 w 2600325"/>
                    <a:gd name="connsiteY16" fmla="*/ 171450 h 371475"/>
                    <a:gd name="connsiteX17" fmla="*/ 771525 w 2600325"/>
                    <a:gd name="connsiteY17" fmla="*/ 190500 h 371475"/>
                    <a:gd name="connsiteX18" fmla="*/ 438150 w 2600325"/>
                    <a:gd name="connsiteY18" fmla="*/ 247650 h 371475"/>
                    <a:gd name="connsiteX19" fmla="*/ 171450 w 2600325"/>
                    <a:gd name="connsiteY19" fmla="*/ 304800 h 371475"/>
                    <a:gd name="connsiteX20" fmla="*/ 0 w 2600325"/>
                    <a:gd name="connsiteY20"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924050 w 2600325"/>
                    <a:gd name="connsiteY7" fmla="*/ 304800 h 371475"/>
                    <a:gd name="connsiteX8" fmla="*/ 2314575 w 2600325"/>
                    <a:gd name="connsiteY8" fmla="*/ 200025 h 371475"/>
                    <a:gd name="connsiteX9" fmla="*/ 2562225 w 2600325"/>
                    <a:gd name="connsiteY9" fmla="*/ 47625 h 371475"/>
                    <a:gd name="connsiteX10" fmla="*/ 2600325 w 2600325"/>
                    <a:gd name="connsiteY10" fmla="*/ 0 h 371475"/>
                    <a:gd name="connsiteX11" fmla="*/ 2428875 w 2600325"/>
                    <a:gd name="connsiteY11" fmla="*/ 66675 h 371475"/>
                    <a:gd name="connsiteX12" fmla="*/ 2305050 w 2600325"/>
                    <a:gd name="connsiteY12" fmla="*/ 95250 h 371475"/>
                    <a:gd name="connsiteX13" fmla="*/ 2066925 w 2600325"/>
                    <a:gd name="connsiteY13" fmla="*/ 142875 h 371475"/>
                    <a:gd name="connsiteX14" fmla="*/ 1838325 w 2600325"/>
                    <a:gd name="connsiteY14" fmla="*/ 171450 h 371475"/>
                    <a:gd name="connsiteX15" fmla="*/ 1543050 w 2600325"/>
                    <a:gd name="connsiteY15" fmla="*/ 171450 h 371475"/>
                    <a:gd name="connsiteX16" fmla="*/ 1133475 w 2600325"/>
                    <a:gd name="connsiteY16" fmla="*/ 171450 h 371475"/>
                    <a:gd name="connsiteX17" fmla="*/ 771525 w 2600325"/>
                    <a:gd name="connsiteY17" fmla="*/ 190500 h 371475"/>
                    <a:gd name="connsiteX18" fmla="*/ 438150 w 2600325"/>
                    <a:gd name="connsiteY18" fmla="*/ 247650 h 371475"/>
                    <a:gd name="connsiteX19" fmla="*/ 171450 w 2600325"/>
                    <a:gd name="connsiteY19" fmla="*/ 304800 h 371475"/>
                    <a:gd name="connsiteX20" fmla="*/ 0 w 2600325"/>
                    <a:gd name="connsiteY20"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924050 w 2600325"/>
                    <a:gd name="connsiteY7" fmla="*/ 304800 h 371475"/>
                    <a:gd name="connsiteX8" fmla="*/ 2314575 w 2600325"/>
                    <a:gd name="connsiteY8" fmla="*/ 200025 h 371475"/>
                    <a:gd name="connsiteX9" fmla="*/ 2562225 w 2600325"/>
                    <a:gd name="connsiteY9" fmla="*/ 47625 h 371475"/>
                    <a:gd name="connsiteX10" fmla="*/ 2600325 w 2600325"/>
                    <a:gd name="connsiteY10" fmla="*/ 0 h 371475"/>
                    <a:gd name="connsiteX11" fmla="*/ 2428875 w 2600325"/>
                    <a:gd name="connsiteY11" fmla="*/ 66675 h 371475"/>
                    <a:gd name="connsiteX12" fmla="*/ 2305050 w 2600325"/>
                    <a:gd name="connsiteY12" fmla="*/ 95250 h 371475"/>
                    <a:gd name="connsiteX13" fmla="*/ 2066925 w 2600325"/>
                    <a:gd name="connsiteY13" fmla="*/ 142875 h 371475"/>
                    <a:gd name="connsiteX14" fmla="*/ 1838325 w 2600325"/>
                    <a:gd name="connsiteY14" fmla="*/ 171450 h 371475"/>
                    <a:gd name="connsiteX15" fmla="*/ 1543050 w 2600325"/>
                    <a:gd name="connsiteY15" fmla="*/ 171450 h 371475"/>
                    <a:gd name="connsiteX16" fmla="*/ 1133475 w 2600325"/>
                    <a:gd name="connsiteY16" fmla="*/ 171450 h 371475"/>
                    <a:gd name="connsiteX17" fmla="*/ 771525 w 2600325"/>
                    <a:gd name="connsiteY17" fmla="*/ 190500 h 371475"/>
                    <a:gd name="connsiteX18" fmla="*/ 438150 w 2600325"/>
                    <a:gd name="connsiteY18" fmla="*/ 247650 h 371475"/>
                    <a:gd name="connsiteX19" fmla="*/ 171450 w 2600325"/>
                    <a:gd name="connsiteY19" fmla="*/ 304800 h 371475"/>
                    <a:gd name="connsiteX20" fmla="*/ 0 w 2600325"/>
                    <a:gd name="connsiteY20"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314575 w 2600325"/>
                    <a:gd name="connsiteY9" fmla="*/ 200025 h 371475"/>
                    <a:gd name="connsiteX10" fmla="*/ 2562225 w 2600325"/>
                    <a:gd name="connsiteY10" fmla="*/ 47625 h 371475"/>
                    <a:gd name="connsiteX11" fmla="*/ 2600325 w 2600325"/>
                    <a:gd name="connsiteY11" fmla="*/ 0 h 371475"/>
                    <a:gd name="connsiteX12" fmla="*/ 2428875 w 2600325"/>
                    <a:gd name="connsiteY12" fmla="*/ 66675 h 371475"/>
                    <a:gd name="connsiteX13" fmla="*/ 2305050 w 2600325"/>
                    <a:gd name="connsiteY13" fmla="*/ 95250 h 371475"/>
                    <a:gd name="connsiteX14" fmla="*/ 2066925 w 2600325"/>
                    <a:gd name="connsiteY14" fmla="*/ 142875 h 371475"/>
                    <a:gd name="connsiteX15" fmla="*/ 1838325 w 2600325"/>
                    <a:gd name="connsiteY15" fmla="*/ 171450 h 371475"/>
                    <a:gd name="connsiteX16" fmla="*/ 1543050 w 2600325"/>
                    <a:gd name="connsiteY16" fmla="*/ 171450 h 371475"/>
                    <a:gd name="connsiteX17" fmla="*/ 1133475 w 2600325"/>
                    <a:gd name="connsiteY17" fmla="*/ 171450 h 371475"/>
                    <a:gd name="connsiteX18" fmla="*/ 771525 w 2600325"/>
                    <a:gd name="connsiteY18" fmla="*/ 190500 h 371475"/>
                    <a:gd name="connsiteX19" fmla="*/ 438150 w 2600325"/>
                    <a:gd name="connsiteY19" fmla="*/ 247650 h 371475"/>
                    <a:gd name="connsiteX20" fmla="*/ 171450 w 2600325"/>
                    <a:gd name="connsiteY20" fmla="*/ 304800 h 371475"/>
                    <a:gd name="connsiteX21" fmla="*/ 0 w 2600325"/>
                    <a:gd name="connsiteY21"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30841 w 2600325"/>
                    <a:gd name="connsiteY9" fmla="*/ 256529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0500 h 371475"/>
                    <a:gd name="connsiteX20" fmla="*/ 438150 w 2600325"/>
                    <a:gd name="connsiteY20" fmla="*/ 247650 h 371475"/>
                    <a:gd name="connsiteX21" fmla="*/ 171450 w 2600325"/>
                    <a:gd name="connsiteY21" fmla="*/ 304800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30841 w 2600325"/>
                    <a:gd name="connsiteY9" fmla="*/ 256529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0500 h 371475"/>
                    <a:gd name="connsiteX20" fmla="*/ 438150 w 2600325"/>
                    <a:gd name="connsiteY20" fmla="*/ 247650 h 371475"/>
                    <a:gd name="connsiteX21" fmla="*/ 171450 w 2600325"/>
                    <a:gd name="connsiteY21" fmla="*/ 304800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0500 h 371475"/>
                    <a:gd name="connsiteX20" fmla="*/ 438150 w 2600325"/>
                    <a:gd name="connsiteY20" fmla="*/ 247650 h 371475"/>
                    <a:gd name="connsiteX21" fmla="*/ 171450 w 2600325"/>
                    <a:gd name="connsiteY21" fmla="*/ 304800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0500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0500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77838 w 2600325"/>
                    <a:gd name="connsiteY8" fmla="*/ 296525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77838 w 2600325"/>
                    <a:gd name="connsiteY8" fmla="*/ 296525 h 371475"/>
                    <a:gd name="connsiteX9" fmla="*/ 2172216 w 2600325"/>
                    <a:gd name="connsiteY9" fmla="*/ 252392 h 371475"/>
                    <a:gd name="connsiteX10" fmla="*/ 2306300 w 2600325"/>
                    <a:gd name="connsiteY10" fmla="*/ 20002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77838 w 2600325"/>
                    <a:gd name="connsiteY8" fmla="*/ 296525 h 371475"/>
                    <a:gd name="connsiteX9" fmla="*/ 2206999 w 2600325"/>
                    <a:gd name="connsiteY9" fmla="*/ 326606 h 371475"/>
                    <a:gd name="connsiteX10" fmla="*/ 2306300 w 2600325"/>
                    <a:gd name="connsiteY10" fmla="*/ 20002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77838 w 2600325"/>
                    <a:gd name="connsiteY8" fmla="*/ 296525 h 371475"/>
                    <a:gd name="connsiteX9" fmla="*/ 2206999 w 2600325"/>
                    <a:gd name="connsiteY9" fmla="*/ 326606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2036113 w 2600325"/>
                    <a:gd name="connsiteY8" fmla="*/ 345884 h 371475"/>
                    <a:gd name="connsiteX9" fmla="*/ 2206999 w 2600325"/>
                    <a:gd name="connsiteY9" fmla="*/ 326606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73250 w 2600325"/>
                    <a:gd name="connsiteY7" fmla="*/ 355399 h 371475"/>
                    <a:gd name="connsiteX8" fmla="*/ 2036113 w 2600325"/>
                    <a:gd name="connsiteY8" fmla="*/ 345884 h 371475"/>
                    <a:gd name="connsiteX9" fmla="*/ 2206999 w 2600325"/>
                    <a:gd name="connsiteY9" fmla="*/ 326606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06999 w 2600325"/>
                    <a:gd name="connsiteY9" fmla="*/ 326606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1038 w 2600325"/>
                    <a:gd name="connsiteY4" fmla="*/ 294360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593201 w 2600325"/>
                    <a:gd name="connsiteY3" fmla="*/ 295372 h 371475"/>
                    <a:gd name="connsiteX4" fmla="*/ 821038 w 2600325"/>
                    <a:gd name="connsiteY4" fmla="*/ 294360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83568 w 2600325"/>
                    <a:gd name="connsiteY2" fmla="*/ 328057 h 371475"/>
                    <a:gd name="connsiteX3" fmla="*/ 593201 w 2600325"/>
                    <a:gd name="connsiteY3" fmla="*/ 295372 h 371475"/>
                    <a:gd name="connsiteX4" fmla="*/ 821038 w 2600325"/>
                    <a:gd name="connsiteY4" fmla="*/ 294360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6309 w 2600325"/>
                    <a:gd name="connsiteY1" fmla="*/ 340720 h 371475"/>
                    <a:gd name="connsiteX2" fmla="*/ 383568 w 2600325"/>
                    <a:gd name="connsiteY2" fmla="*/ 328057 h 371475"/>
                    <a:gd name="connsiteX3" fmla="*/ 593201 w 2600325"/>
                    <a:gd name="connsiteY3" fmla="*/ 295372 h 371475"/>
                    <a:gd name="connsiteX4" fmla="*/ 821038 w 2600325"/>
                    <a:gd name="connsiteY4" fmla="*/ 294360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1038 w 2600325"/>
                    <a:gd name="connsiteY4" fmla="*/ 294360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44954 w 2600325"/>
                    <a:gd name="connsiteY6" fmla="*/ 348106 h 371475"/>
                    <a:gd name="connsiteX7" fmla="*/ 1623941 w 2600325"/>
                    <a:gd name="connsiteY7" fmla="*/ 350357 h 371475"/>
                    <a:gd name="connsiteX8" fmla="*/ 1773250 w 2600325"/>
                    <a:gd name="connsiteY8" fmla="*/ 355399 h 371475"/>
                    <a:gd name="connsiteX9" fmla="*/ 2036113 w 2600325"/>
                    <a:gd name="connsiteY9" fmla="*/ 345884 h 371475"/>
                    <a:gd name="connsiteX10" fmla="*/ 2216412 w 2600325"/>
                    <a:gd name="connsiteY10" fmla="*/ 312610 h 371475"/>
                    <a:gd name="connsiteX11" fmla="*/ 2366187 w 2600325"/>
                    <a:gd name="connsiteY11" fmla="*/ 236915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44954 w 2600325"/>
                    <a:gd name="connsiteY6" fmla="*/ 348106 h 371475"/>
                    <a:gd name="connsiteX7" fmla="*/ 1623941 w 2600325"/>
                    <a:gd name="connsiteY7" fmla="*/ 350357 h 371475"/>
                    <a:gd name="connsiteX8" fmla="*/ 1773250 w 2600325"/>
                    <a:gd name="connsiteY8" fmla="*/ 355399 h 371475"/>
                    <a:gd name="connsiteX9" fmla="*/ 2036113 w 2600325"/>
                    <a:gd name="connsiteY9" fmla="*/ 345884 h 371475"/>
                    <a:gd name="connsiteX10" fmla="*/ 2244488 w 2600325"/>
                    <a:gd name="connsiteY10" fmla="*/ 311165 h 371475"/>
                    <a:gd name="connsiteX11" fmla="*/ 2366187 w 2600325"/>
                    <a:gd name="connsiteY11" fmla="*/ 236915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23941 w 2600325"/>
                    <a:gd name="connsiteY7" fmla="*/ 350357 h 371475"/>
                    <a:gd name="connsiteX8" fmla="*/ 1773250 w 2600325"/>
                    <a:gd name="connsiteY8" fmla="*/ 355399 h 371475"/>
                    <a:gd name="connsiteX9" fmla="*/ 2036113 w 2600325"/>
                    <a:gd name="connsiteY9" fmla="*/ 345884 h 371475"/>
                    <a:gd name="connsiteX10" fmla="*/ 2244488 w 2600325"/>
                    <a:gd name="connsiteY10" fmla="*/ 311165 h 371475"/>
                    <a:gd name="connsiteX11" fmla="*/ 2366187 w 2600325"/>
                    <a:gd name="connsiteY11" fmla="*/ 236915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23941 w 2600325"/>
                    <a:gd name="connsiteY7" fmla="*/ 350357 h 371475"/>
                    <a:gd name="connsiteX8" fmla="*/ 1773250 w 2600325"/>
                    <a:gd name="connsiteY8" fmla="*/ 355399 h 371475"/>
                    <a:gd name="connsiteX9" fmla="*/ 2036113 w 2600325"/>
                    <a:gd name="connsiteY9" fmla="*/ 345884 h 371475"/>
                    <a:gd name="connsiteX10" fmla="*/ 2245068 w 2600325"/>
                    <a:gd name="connsiteY10" fmla="*/ 299959 h 371475"/>
                    <a:gd name="connsiteX11" fmla="*/ 2366187 w 2600325"/>
                    <a:gd name="connsiteY11" fmla="*/ 236915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36113 w 2600325"/>
                    <a:gd name="connsiteY9" fmla="*/ 345884 h 371475"/>
                    <a:gd name="connsiteX10" fmla="*/ 2245068 w 2600325"/>
                    <a:gd name="connsiteY10" fmla="*/ 299959 h 371475"/>
                    <a:gd name="connsiteX11" fmla="*/ 2366187 w 2600325"/>
                    <a:gd name="connsiteY11" fmla="*/ 236915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36113 w 2600325"/>
                    <a:gd name="connsiteY9" fmla="*/ 345884 h 371475"/>
                    <a:gd name="connsiteX10" fmla="*/ 2245068 w 2600325"/>
                    <a:gd name="connsiteY10" fmla="*/ 299959 h 371475"/>
                    <a:gd name="connsiteX11" fmla="*/ 2392428 w 2600325"/>
                    <a:gd name="connsiteY11" fmla="*/ 215139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92428 w 2600325"/>
                    <a:gd name="connsiteY11" fmla="*/ 215139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435797 w 2600325"/>
                    <a:gd name="connsiteY11" fmla="*/ 181693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95100 w 2600325"/>
                    <a:gd name="connsiteY11" fmla="*/ 214617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615146 w 2600325"/>
                    <a:gd name="connsiteY3" fmla="*/ 279985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95100 w 2600325"/>
                    <a:gd name="connsiteY11" fmla="*/ 214617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95100 w 2600325"/>
                    <a:gd name="connsiteY11" fmla="*/ 214617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95100 w 2600325"/>
                    <a:gd name="connsiteY11" fmla="*/ 214617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404215 w 2600325"/>
                    <a:gd name="connsiteY11" fmla="*/ 204513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404215 w 2600325"/>
                    <a:gd name="connsiteY11" fmla="*/ 204513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433707 w 2600325"/>
                    <a:gd name="connsiteY11" fmla="*/ 171009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18059 w 2600325"/>
                    <a:gd name="connsiteY11" fmla="*/ 260203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264009 w 2600325"/>
                    <a:gd name="connsiteY11" fmla="*/ 295742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71645 w 2600325"/>
                    <a:gd name="connsiteY11" fmla="*/ 208118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25794 w 2600325"/>
                    <a:gd name="connsiteY10" fmla="*/ 314825 h 371475"/>
                    <a:gd name="connsiteX11" fmla="*/ 2371645 w 2600325"/>
                    <a:gd name="connsiteY11" fmla="*/ 208118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25794 w 2600325"/>
                    <a:gd name="connsiteY10" fmla="*/ 314825 h 371475"/>
                    <a:gd name="connsiteX11" fmla="*/ 2371645 w 2600325"/>
                    <a:gd name="connsiteY11" fmla="*/ 208118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25794 w 2600325"/>
                    <a:gd name="connsiteY10" fmla="*/ 314825 h 371475"/>
                    <a:gd name="connsiteX11" fmla="*/ 2360906 w 2600325"/>
                    <a:gd name="connsiteY11" fmla="*/ 224086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23180 w 2600325"/>
                    <a:gd name="connsiteY10" fmla="*/ 301472 h 371475"/>
                    <a:gd name="connsiteX11" fmla="*/ 2360906 w 2600325"/>
                    <a:gd name="connsiteY11" fmla="*/ 224086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00325" h="371475">
                      <a:moveTo>
                        <a:pt x="0" y="371475"/>
                      </a:moveTo>
                      <a:lnTo>
                        <a:pt x="226309" y="340720"/>
                      </a:lnTo>
                      <a:lnTo>
                        <a:pt x="405491" y="315882"/>
                      </a:lnTo>
                      <a:lnTo>
                        <a:pt x="633262" y="287531"/>
                      </a:lnTo>
                      <a:lnTo>
                        <a:pt x="826549" y="281127"/>
                      </a:lnTo>
                      <a:cubicBezTo>
                        <a:pt x="912274" y="281127"/>
                        <a:pt x="983812" y="284988"/>
                        <a:pt x="1098485" y="294441"/>
                      </a:cubicBezTo>
                      <a:cubicBezTo>
                        <a:pt x="1213158" y="303894"/>
                        <a:pt x="1427139" y="329176"/>
                        <a:pt x="1514588" y="337845"/>
                      </a:cubicBezTo>
                      <a:cubicBezTo>
                        <a:pt x="1602037" y="346514"/>
                        <a:pt x="1616316" y="348733"/>
                        <a:pt x="1654365" y="349948"/>
                      </a:cubicBezTo>
                      <a:cubicBezTo>
                        <a:pt x="1692414" y="351164"/>
                        <a:pt x="1704427" y="355494"/>
                        <a:pt x="1773250" y="355399"/>
                      </a:cubicBezTo>
                      <a:cubicBezTo>
                        <a:pt x="1842073" y="355304"/>
                        <a:pt x="2008871" y="357610"/>
                        <a:pt x="2075072" y="346577"/>
                      </a:cubicBezTo>
                      <a:cubicBezTo>
                        <a:pt x="2144002" y="329107"/>
                        <a:pt x="2150112" y="331354"/>
                        <a:pt x="2223180" y="301472"/>
                      </a:cubicBezTo>
                      <a:cubicBezTo>
                        <a:pt x="2339083" y="251205"/>
                        <a:pt x="2313453" y="245680"/>
                        <a:pt x="2360906" y="224086"/>
                      </a:cubicBezTo>
                      <a:lnTo>
                        <a:pt x="2562225" y="47625"/>
                      </a:lnTo>
                      <a:lnTo>
                        <a:pt x="2600325" y="0"/>
                      </a:lnTo>
                      <a:lnTo>
                        <a:pt x="2433013" y="54262"/>
                      </a:lnTo>
                      <a:lnTo>
                        <a:pt x="2305050" y="95250"/>
                      </a:lnTo>
                      <a:lnTo>
                        <a:pt x="2066925" y="142875"/>
                      </a:lnTo>
                      <a:lnTo>
                        <a:pt x="1830050" y="163175"/>
                      </a:lnTo>
                      <a:cubicBezTo>
                        <a:pt x="1734383" y="165933"/>
                        <a:pt x="1659146" y="170071"/>
                        <a:pt x="1543050" y="171450"/>
                      </a:cubicBezTo>
                      <a:cubicBezTo>
                        <a:pt x="1426954" y="172829"/>
                        <a:pt x="1270000" y="171450"/>
                        <a:pt x="1133475" y="171450"/>
                      </a:cubicBezTo>
                      <a:lnTo>
                        <a:pt x="771525" y="198776"/>
                      </a:lnTo>
                      <a:lnTo>
                        <a:pt x="438150" y="247650"/>
                      </a:lnTo>
                      <a:lnTo>
                        <a:pt x="261314" y="293775"/>
                      </a:lnTo>
                      <a:lnTo>
                        <a:pt x="0" y="371475"/>
                      </a:lnTo>
                      <a:close/>
                    </a:path>
                  </a:pathLst>
                </a:custGeom>
                <a:grp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7F859558-575F-411D-A282-9F6CB49C457F}"/>
                  </a:ext>
                </a:extLst>
              </p:cNvPr>
              <p:cNvGrpSpPr/>
              <p:nvPr/>
            </p:nvGrpSpPr>
            <p:grpSpPr>
              <a:xfrm rot="10800000" flipV="1">
                <a:off x="3737657" y="2842692"/>
                <a:ext cx="1831332" cy="506925"/>
                <a:chOff x="0" y="0"/>
                <a:chExt cx="2824151" cy="716723"/>
              </a:xfrm>
              <a:solidFill>
                <a:srgbClr val="002060"/>
              </a:solidFill>
            </p:grpSpPr>
            <p:sp>
              <p:nvSpPr>
                <p:cNvPr id="12" name="Freeform: Shape 11">
                  <a:extLst>
                    <a:ext uri="{FF2B5EF4-FFF2-40B4-BE49-F238E27FC236}">
                      <a16:creationId xmlns:a16="http://schemas.microsoft.com/office/drawing/2014/main" id="{DCBC36AD-5656-4C26-B9DE-83026A7547EA}"/>
                    </a:ext>
                  </a:extLst>
                </p:cNvPr>
                <p:cNvSpPr/>
                <p:nvPr/>
              </p:nvSpPr>
              <p:spPr>
                <a:xfrm rot="21407604">
                  <a:off x="43132" y="0"/>
                  <a:ext cx="2781019" cy="294029"/>
                </a:xfrm>
                <a:custGeom>
                  <a:avLst/>
                  <a:gdLst>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905000 w 2600325"/>
                    <a:gd name="connsiteY7" fmla="*/ 295275 h 371475"/>
                    <a:gd name="connsiteX8" fmla="*/ 2314575 w 2600325"/>
                    <a:gd name="connsiteY8" fmla="*/ 200025 h 371475"/>
                    <a:gd name="connsiteX9" fmla="*/ 2562225 w 2600325"/>
                    <a:gd name="connsiteY9" fmla="*/ 47625 h 371475"/>
                    <a:gd name="connsiteX10" fmla="*/ 2600325 w 2600325"/>
                    <a:gd name="connsiteY10" fmla="*/ 0 h 371475"/>
                    <a:gd name="connsiteX11" fmla="*/ 2428875 w 2600325"/>
                    <a:gd name="connsiteY11" fmla="*/ 66675 h 371475"/>
                    <a:gd name="connsiteX12" fmla="*/ 2305050 w 2600325"/>
                    <a:gd name="connsiteY12" fmla="*/ 95250 h 371475"/>
                    <a:gd name="connsiteX13" fmla="*/ 2066925 w 2600325"/>
                    <a:gd name="connsiteY13" fmla="*/ 142875 h 371475"/>
                    <a:gd name="connsiteX14" fmla="*/ 1838325 w 2600325"/>
                    <a:gd name="connsiteY14" fmla="*/ 171450 h 371475"/>
                    <a:gd name="connsiteX15" fmla="*/ 1543050 w 2600325"/>
                    <a:gd name="connsiteY15" fmla="*/ 171450 h 371475"/>
                    <a:gd name="connsiteX16" fmla="*/ 1133475 w 2600325"/>
                    <a:gd name="connsiteY16" fmla="*/ 171450 h 371475"/>
                    <a:gd name="connsiteX17" fmla="*/ 771525 w 2600325"/>
                    <a:gd name="connsiteY17" fmla="*/ 190500 h 371475"/>
                    <a:gd name="connsiteX18" fmla="*/ 438150 w 2600325"/>
                    <a:gd name="connsiteY18" fmla="*/ 247650 h 371475"/>
                    <a:gd name="connsiteX19" fmla="*/ 171450 w 2600325"/>
                    <a:gd name="connsiteY19" fmla="*/ 304800 h 371475"/>
                    <a:gd name="connsiteX20" fmla="*/ 0 w 2600325"/>
                    <a:gd name="connsiteY20"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905000 w 2600325"/>
                    <a:gd name="connsiteY7" fmla="*/ 295275 h 371475"/>
                    <a:gd name="connsiteX8" fmla="*/ 2314575 w 2600325"/>
                    <a:gd name="connsiteY8" fmla="*/ 200025 h 371475"/>
                    <a:gd name="connsiteX9" fmla="*/ 2562225 w 2600325"/>
                    <a:gd name="connsiteY9" fmla="*/ 47625 h 371475"/>
                    <a:gd name="connsiteX10" fmla="*/ 2600325 w 2600325"/>
                    <a:gd name="connsiteY10" fmla="*/ 0 h 371475"/>
                    <a:gd name="connsiteX11" fmla="*/ 2428875 w 2600325"/>
                    <a:gd name="connsiteY11" fmla="*/ 66675 h 371475"/>
                    <a:gd name="connsiteX12" fmla="*/ 2305050 w 2600325"/>
                    <a:gd name="connsiteY12" fmla="*/ 95250 h 371475"/>
                    <a:gd name="connsiteX13" fmla="*/ 2066925 w 2600325"/>
                    <a:gd name="connsiteY13" fmla="*/ 142875 h 371475"/>
                    <a:gd name="connsiteX14" fmla="*/ 1838325 w 2600325"/>
                    <a:gd name="connsiteY14" fmla="*/ 171450 h 371475"/>
                    <a:gd name="connsiteX15" fmla="*/ 1543050 w 2600325"/>
                    <a:gd name="connsiteY15" fmla="*/ 171450 h 371475"/>
                    <a:gd name="connsiteX16" fmla="*/ 1133475 w 2600325"/>
                    <a:gd name="connsiteY16" fmla="*/ 171450 h 371475"/>
                    <a:gd name="connsiteX17" fmla="*/ 771525 w 2600325"/>
                    <a:gd name="connsiteY17" fmla="*/ 190500 h 371475"/>
                    <a:gd name="connsiteX18" fmla="*/ 438150 w 2600325"/>
                    <a:gd name="connsiteY18" fmla="*/ 247650 h 371475"/>
                    <a:gd name="connsiteX19" fmla="*/ 171450 w 2600325"/>
                    <a:gd name="connsiteY19" fmla="*/ 304800 h 371475"/>
                    <a:gd name="connsiteX20" fmla="*/ 0 w 2600325"/>
                    <a:gd name="connsiteY20"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924050 w 2600325"/>
                    <a:gd name="connsiteY7" fmla="*/ 304800 h 371475"/>
                    <a:gd name="connsiteX8" fmla="*/ 2314575 w 2600325"/>
                    <a:gd name="connsiteY8" fmla="*/ 200025 h 371475"/>
                    <a:gd name="connsiteX9" fmla="*/ 2562225 w 2600325"/>
                    <a:gd name="connsiteY9" fmla="*/ 47625 h 371475"/>
                    <a:gd name="connsiteX10" fmla="*/ 2600325 w 2600325"/>
                    <a:gd name="connsiteY10" fmla="*/ 0 h 371475"/>
                    <a:gd name="connsiteX11" fmla="*/ 2428875 w 2600325"/>
                    <a:gd name="connsiteY11" fmla="*/ 66675 h 371475"/>
                    <a:gd name="connsiteX12" fmla="*/ 2305050 w 2600325"/>
                    <a:gd name="connsiteY12" fmla="*/ 95250 h 371475"/>
                    <a:gd name="connsiteX13" fmla="*/ 2066925 w 2600325"/>
                    <a:gd name="connsiteY13" fmla="*/ 142875 h 371475"/>
                    <a:gd name="connsiteX14" fmla="*/ 1838325 w 2600325"/>
                    <a:gd name="connsiteY14" fmla="*/ 171450 h 371475"/>
                    <a:gd name="connsiteX15" fmla="*/ 1543050 w 2600325"/>
                    <a:gd name="connsiteY15" fmla="*/ 171450 h 371475"/>
                    <a:gd name="connsiteX16" fmla="*/ 1133475 w 2600325"/>
                    <a:gd name="connsiteY16" fmla="*/ 171450 h 371475"/>
                    <a:gd name="connsiteX17" fmla="*/ 771525 w 2600325"/>
                    <a:gd name="connsiteY17" fmla="*/ 190500 h 371475"/>
                    <a:gd name="connsiteX18" fmla="*/ 438150 w 2600325"/>
                    <a:gd name="connsiteY18" fmla="*/ 247650 h 371475"/>
                    <a:gd name="connsiteX19" fmla="*/ 171450 w 2600325"/>
                    <a:gd name="connsiteY19" fmla="*/ 304800 h 371475"/>
                    <a:gd name="connsiteX20" fmla="*/ 0 w 2600325"/>
                    <a:gd name="connsiteY20"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924050 w 2600325"/>
                    <a:gd name="connsiteY7" fmla="*/ 304800 h 371475"/>
                    <a:gd name="connsiteX8" fmla="*/ 2314575 w 2600325"/>
                    <a:gd name="connsiteY8" fmla="*/ 200025 h 371475"/>
                    <a:gd name="connsiteX9" fmla="*/ 2562225 w 2600325"/>
                    <a:gd name="connsiteY9" fmla="*/ 47625 h 371475"/>
                    <a:gd name="connsiteX10" fmla="*/ 2600325 w 2600325"/>
                    <a:gd name="connsiteY10" fmla="*/ 0 h 371475"/>
                    <a:gd name="connsiteX11" fmla="*/ 2428875 w 2600325"/>
                    <a:gd name="connsiteY11" fmla="*/ 66675 h 371475"/>
                    <a:gd name="connsiteX12" fmla="*/ 2305050 w 2600325"/>
                    <a:gd name="connsiteY12" fmla="*/ 95250 h 371475"/>
                    <a:gd name="connsiteX13" fmla="*/ 2066925 w 2600325"/>
                    <a:gd name="connsiteY13" fmla="*/ 142875 h 371475"/>
                    <a:gd name="connsiteX14" fmla="*/ 1838325 w 2600325"/>
                    <a:gd name="connsiteY14" fmla="*/ 171450 h 371475"/>
                    <a:gd name="connsiteX15" fmla="*/ 1543050 w 2600325"/>
                    <a:gd name="connsiteY15" fmla="*/ 171450 h 371475"/>
                    <a:gd name="connsiteX16" fmla="*/ 1133475 w 2600325"/>
                    <a:gd name="connsiteY16" fmla="*/ 171450 h 371475"/>
                    <a:gd name="connsiteX17" fmla="*/ 771525 w 2600325"/>
                    <a:gd name="connsiteY17" fmla="*/ 190500 h 371475"/>
                    <a:gd name="connsiteX18" fmla="*/ 438150 w 2600325"/>
                    <a:gd name="connsiteY18" fmla="*/ 247650 h 371475"/>
                    <a:gd name="connsiteX19" fmla="*/ 171450 w 2600325"/>
                    <a:gd name="connsiteY19" fmla="*/ 304800 h 371475"/>
                    <a:gd name="connsiteX20" fmla="*/ 0 w 2600325"/>
                    <a:gd name="connsiteY20"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314575 w 2600325"/>
                    <a:gd name="connsiteY9" fmla="*/ 200025 h 371475"/>
                    <a:gd name="connsiteX10" fmla="*/ 2562225 w 2600325"/>
                    <a:gd name="connsiteY10" fmla="*/ 47625 h 371475"/>
                    <a:gd name="connsiteX11" fmla="*/ 2600325 w 2600325"/>
                    <a:gd name="connsiteY11" fmla="*/ 0 h 371475"/>
                    <a:gd name="connsiteX12" fmla="*/ 2428875 w 2600325"/>
                    <a:gd name="connsiteY12" fmla="*/ 66675 h 371475"/>
                    <a:gd name="connsiteX13" fmla="*/ 2305050 w 2600325"/>
                    <a:gd name="connsiteY13" fmla="*/ 95250 h 371475"/>
                    <a:gd name="connsiteX14" fmla="*/ 2066925 w 2600325"/>
                    <a:gd name="connsiteY14" fmla="*/ 142875 h 371475"/>
                    <a:gd name="connsiteX15" fmla="*/ 1838325 w 2600325"/>
                    <a:gd name="connsiteY15" fmla="*/ 171450 h 371475"/>
                    <a:gd name="connsiteX16" fmla="*/ 1543050 w 2600325"/>
                    <a:gd name="connsiteY16" fmla="*/ 171450 h 371475"/>
                    <a:gd name="connsiteX17" fmla="*/ 1133475 w 2600325"/>
                    <a:gd name="connsiteY17" fmla="*/ 171450 h 371475"/>
                    <a:gd name="connsiteX18" fmla="*/ 771525 w 2600325"/>
                    <a:gd name="connsiteY18" fmla="*/ 190500 h 371475"/>
                    <a:gd name="connsiteX19" fmla="*/ 438150 w 2600325"/>
                    <a:gd name="connsiteY19" fmla="*/ 247650 h 371475"/>
                    <a:gd name="connsiteX20" fmla="*/ 171450 w 2600325"/>
                    <a:gd name="connsiteY20" fmla="*/ 304800 h 371475"/>
                    <a:gd name="connsiteX21" fmla="*/ 0 w 2600325"/>
                    <a:gd name="connsiteY21"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30841 w 2600325"/>
                    <a:gd name="connsiteY9" fmla="*/ 256529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0500 h 371475"/>
                    <a:gd name="connsiteX20" fmla="*/ 438150 w 2600325"/>
                    <a:gd name="connsiteY20" fmla="*/ 247650 h 371475"/>
                    <a:gd name="connsiteX21" fmla="*/ 171450 w 2600325"/>
                    <a:gd name="connsiteY21" fmla="*/ 304800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30841 w 2600325"/>
                    <a:gd name="connsiteY9" fmla="*/ 256529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0500 h 371475"/>
                    <a:gd name="connsiteX20" fmla="*/ 438150 w 2600325"/>
                    <a:gd name="connsiteY20" fmla="*/ 247650 h 371475"/>
                    <a:gd name="connsiteX21" fmla="*/ 171450 w 2600325"/>
                    <a:gd name="connsiteY21" fmla="*/ 304800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0500 h 371475"/>
                    <a:gd name="connsiteX20" fmla="*/ 438150 w 2600325"/>
                    <a:gd name="connsiteY20" fmla="*/ 247650 h 371475"/>
                    <a:gd name="connsiteX21" fmla="*/ 171450 w 2600325"/>
                    <a:gd name="connsiteY21" fmla="*/ 304800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0500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0500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77838 w 2600325"/>
                    <a:gd name="connsiteY8" fmla="*/ 296525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77838 w 2600325"/>
                    <a:gd name="connsiteY8" fmla="*/ 296525 h 371475"/>
                    <a:gd name="connsiteX9" fmla="*/ 2172216 w 2600325"/>
                    <a:gd name="connsiteY9" fmla="*/ 252392 h 371475"/>
                    <a:gd name="connsiteX10" fmla="*/ 2306300 w 2600325"/>
                    <a:gd name="connsiteY10" fmla="*/ 20002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77838 w 2600325"/>
                    <a:gd name="connsiteY8" fmla="*/ 296525 h 371475"/>
                    <a:gd name="connsiteX9" fmla="*/ 2206999 w 2600325"/>
                    <a:gd name="connsiteY9" fmla="*/ 326606 h 371475"/>
                    <a:gd name="connsiteX10" fmla="*/ 2306300 w 2600325"/>
                    <a:gd name="connsiteY10" fmla="*/ 20002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77838 w 2600325"/>
                    <a:gd name="connsiteY8" fmla="*/ 296525 h 371475"/>
                    <a:gd name="connsiteX9" fmla="*/ 2206999 w 2600325"/>
                    <a:gd name="connsiteY9" fmla="*/ 326606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2036113 w 2600325"/>
                    <a:gd name="connsiteY8" fmla="*/ 345884 h 371475"/>
                    <a:gd name="connsiteX9" fmla="*/ 2206999 w 2600325"/>
                    <a:gd name="connsiteY9" fmla="*/ 326606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73250 w 2600325"/>
                    <a:gd name="connsiteY7" fmla="*/ 355399 h 371475"/>
                    <a:gd name="connsiteX8" fmla="*/ 2036113 w 2600325"/>
                    <a:gd name="connsiteY8" fmla="*/ 345884 h 371475"/>
                    <a:gd name="connsiteX9" fmla="*/ 2206999 w 2600325"/>
                    <a:gd name="connsiteY9" fmla="*/ 326606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06999 w 2600325"/>
                    <a:gd name="connsiteY9" fmla="*/ 326606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1038 w 2600325"/>
                    <a:gd name="connsiteY4" fmla="*/ 294360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593201 w 2600325"/>
                    <a:gd name="connsiteY3" fmla="*/ 295372 h 371475"/>
                    <a:gd name="connsiteX4" fmla="*/ 821038 w 2600325"/>
                    <a:gd name="connsiteY4" fmla="*/ 294360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83568 w 2600325"/>
                    <a:gd name="connsiteY2" fmla="*/ 328057 h 371475"/>
                    <a:gd name="connsiteX3" fmla="*/ 593201 w 2600325"/>
                    <a:gd name="connsiteY3" fmla="*/ 295372 h 371475"/>
                    <a:gd name="connsiteX4" fmla="*/ 821038 w 2600325"/>
                    <a:gd name="connsiteY4" fmla="*/ 294360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6309 w 2600325"/>
                    <a:gd name="connsiteY1" fmla="*/ 340720 h 371475"/>
                    <a:gd name="connsiteX2" fmla="*/ 383568 w 2600325"/>
                    <a:gd name="connsiteY2" fmla="*/ 328057 h 371475"/>
                    <a:gd name="connsiteX3" fmla="*/ 593201 w 2600325"/>
                    <a:gd name="connsiteY3" fmla="*/ 295372 h 371475"/>
                    <a:gd name="connsiteX4" fmla="*/ 821038 w 2600325"/>
                    <a:gd name="connsiteY4" fmla="*/ 294360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1038 w 2600325"/>
                    <a:gd name="connsiteY4" fmla="*/ 294360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44954 w 2600325"/>
                    <a:gd name="connsiteY6" fmla="*/ 348106 h 371475"/>
                    <a:gd name="connsiteX7" fmla="*/ 1623941 w 2600325"/>
                    <a:gd name="connsiteY7" fmla="*/ 350357 h 371475"/>
                    <a:gd name="connsiteX8" fmla="*/ 1773250 w 2600325"/>
                    <a:gd name="connsiteY8" fmla="*/ 355399 h 371475"/>
                    <a:gd name="connsiteX9" fmla="*/ 2036113 w 2600325"/>
                    <a:gd name="connsiteY9" fmla="*/ 345884 h 371475"/>
                    <a:gd name="connsiteX10" fmla="*/ 2216412 w 2600325"/>
                    <a:gd name="connsiteY10" fmla="*/ 312610 h 371475"/>
                    <a:gd name="connsiteX11" fmla="*/ 2366187 w 2600325"/>
                    <a:gd name="connsiteY11" fmla="*/ 236915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44954 w 2600325"/>
                    <a:gd name="connsiteY6" fmla="*/ 348106 h 371475"/>
                    <a:gd name="connsiteX7" fmla="*/ 1623941 w 2600325"/>
                    <a:gd name="connsiteY7" fmla="*/ 350357 h 371475"/>
                    <a:gd name="connsiteX8" fmla="*/ 1773250 w 2600325"/>
                    <a:gd name="connsiteY8" fmla="*/ 355399 h 371475"/>
                    <a:gd name="connsiteX9" fmla="*/ 2036113 w 2600325"/>
                    <a:gd name="connsiteY9" fmla="*/ 345884 h 371475"/>
                    <a:gd name="connsiteX10" fmla="*/ 2244488 w 2600325"/>
                    <a:gd name="connsiteY10" fmla="*/ 311165 h 371475"/>
                    <a:gd name="connsiteX11" fmla="*/ 2366187 w 2600325"/>
                    <a:gd name="connsiteY11" fmla="*/ 236915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23941 w 2600325"/>
                    <a:gd name="connsiteY7" fmla="*/ 350357 h 371475"/>
                    <a:gd name="connsiteX8" fmla="*/ 1773250 w 2600325"/>
                    <a:gd name="connsiteY8" fmla="*/ 355399 h 371475"/>
                    <a:gd name="connsiteX9" fmla="*/ 2036113 w 2600325"/>
                    <a:gd name="connsiteY9" fmla="*/ 345884 h 371475"/>
                    <a:gd name="connsiteX10" fmla="*/ 2244488 w 2600325"/>
                    <a:gd name="connsiteY10" fmla="*/ 311165 h 371475"/>
                    <a:gd name="connsiteX11" fmla="*/ 2366187 w 2600325"/>
                    <a:gd name="connsiteY11" fmla="*/ 236915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23941 w 2600325"/>
                    <a:gd name="connsiteY7" fmla="*/ 350357 h 371475"/>
                    <a:gd name="connsiteX8" fmla="*/ 1773250 w 2600325"/>
                    <a:gd name="connsiteY8" fmla="*/ 355399 h 371475"/>
                    <a:gd name="connsiteX9" fmla="*/ 2036113 w 2600325"/>
                    <a:gd name="connsiteY9" fmla="*/ 345884 h 371475"/>
                    <a:gd name="connsiteX10" fmla="*/ 2245068 w 2600325"/>
                    <a:gd name="connsiteY10" fmla="*/ 299959 h 371475"/>
                    <a:gd name="connsiteX11" fmla="*/ 2366187 w 2600325"/>
                    <a:gd name="connsiteY11" fmla="*/ 236915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36113 w 2600325"/>
                    <a:gd name="connsiteY9" fmla="*/ 345884 h 371475"/>
                    <a:gd name="connsiteX10" fmla="*/ 2245068 w 2600325"/>
                    <a:gd name="connsiteY10" fmla="*/ 299959 h 371475"/>
                    <a:gd name="connsiteX11" fmla="*/ 2366187 w 2600325"/>
                    <a:gd name="connsiteY11" fmla="*/ 236915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36113 w 2600325"/>
                    <a:gd name="connsiteY9" fmla="*/ 345884 h 371475"/>
                    <a:gd name="connsiteX10" fmla="*/ 2245068 w 2600325"/>
                    <a:gd name="connsiteY10" fmla="*/ 299959 h 371475"/>
                    <a:gd name="connsiteX11" fmla="*/ 2392428 w 2600325"/>
                    <a:gd name="connsiteY11" fmla="*/ 215139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92428 w 2600325"/>
                    <a:gd name="connsiteY11" fmla="*/ 215139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435797 w 2600325"/>
                    <a:gd name="connsiteY11" fmla="*/ 181693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95100 w 2600325"/>
                    <a:gd name="connsiteY11" fmla="*/ 214617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615146 w 2600325"/>
                    <a:gd name="connsiteY3" fmla="*/ 279985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95100 w 2600325"/>
                    <a:gd name="connsiteY11" fmla="*/ 214617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95100 w 2600325"/>
                    <a:gd name="connsiteY11" fmla="*/ 214617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95100 w 2600325"/>
                    <a:gd name="connsiteY11" fmla="*/ 214617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404215 w 2600325"/>
                    <a:gd name="connsiteY11" fmla="*/ 204513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404215 w 2600325"/>
                    <a:gd name="connsiteY11" fmla="*/ 204513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433707 w 2600325"/>
                    <a:gd name="connsiteY11" fmla="*/ 171009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18059 w 2600325"/>
                    <a:gd name="connsiteY11" fmla="*/ 260203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264009 w 2600325"/>
                    <a:gd name="connsiteY11" fmla="*/ 295742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71645 w 2600325"/>
                    <a:gd name="connsiteY11" fmla="*/ 208118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25794 w 2600325"/>
                    <a:gd name="connsiteY10" fmla="*/ 314825 h 371475"/>
                    <a:gd name="connsiteX11" fmla="*/ 2371645 w 2600325"/>
                    <a:gd name="connsiteY11" fmla="*/ 208118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25794 w 2600325"/>
                    <a:gd name="connsiteY10" fmla="*/ 314825 h 371475"/>
                    <a:gd name="connsiteX11" fmla="*/ 2371645 w 2600325"/>
                    <a:gd name="connsiteY11" fmla="*/ 208118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25794 w 2600325"/>
                    <a:gd name="connsiteY10" fmla="*/ 314825 h 371475"/>
                    <a:gd name="connsiteX11" fmla="*/ 2360906 w 2600325"/>
                    <a:gd name="connsiteY11" fmla="*/ 224086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23180 w 2600325"/>
                    <a:gd name="connsiteY10" fmla="*/ 301472 h 371475"/>
                    <a:gd name="connsiteX11" fmla="*/ 2360906 w 2600325"/>
                    <a:gd name="connsiteY11" fmla="*/ 224086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00325" h="371475">
                      <a:moveTo>
                        <a:pt x="0" y="371475"/>
                      </a:moveTo>
                      <a:lnTo>
                        <a:pt x="226309" y="340720"/>
                      </a:lnTo>
                      <a:lnTo>
                        <a:pt x="405491" y="315882"/>
                      </a:lnTo>
                      <a:lnTo>
                        <a:pt x="633262" y="287531"/>
                      </a:lnTo>
                      <a:lnTo>
                        <a:pt x="826549" y="281127"/>
                      </a:lnTo>
                      <a:cubicBezTo>
                        <a:pt x="912274" y="281127"/>
                        <a:pt x="983812" y="284988"/>
                        <a:pt x="1098485" y="294441"/>
                      </a:cubicBezTo>
                      <a:cubicBezTo>
                        <a:pt x="1213158" y="303894"/>
                        <a:pt x="1427139" y="329176"/>
                        <a:pt x="1514588" y="337845"/>
                      </a:cubicBezTo>
                      <a:cubicBezTo>
                        <a:pt x="1602037" y="346514"/>
                        <a:pt x="1616316" y="348733"/>
                        <a:pt x="1654365" y="349948"/>
                      </a:cubicBezTo>
                      <a:cubicBezTo>
                        <a:pt x="1692414" y="351164"/>
                        <a:pt x="1704427" y="355494"/>
                        <a:pt x="1773250" y="355399"/>
                      </a:cubicBezTo>
                      <a:cubicBezTo>
                        <a:pt x="1842073" y="355304"/>
                        <a:pt x="2008871" y="357610"/>
                        <a:pt x="2075072" y="346577"/>
                      </a:cubicBezTo>
                      <a:cubicBezTo>
                        <a:pt x="2144002" y="329107"/>
                        <a:pt x="2150112" y="331354"/>
                        <a:pt x="2223180" y="301472"/>
                      </a:cubicBezTo>
                      <a:cubicBezTo>
                        <a:pt x="2339083" y="251205"/>
                        <a:pt x="2313453" y="245680"/>
                        <a:pt x="2360906" y="224086"/>
                      </a:cubicBezTo>
                      <a:lnTo>
                        <a:pt x="2562225" y="47625"/>
                      </a:lnTo>
                      <a:lnTo>
                        <a:pt x="2600325" y="0"/>
                      </a:lnTo>
                      <a:lnTo>
                        <a:pt x="2433013" y="54262"/>
                      </a:lnTo>
                      <a:lnTo>
                        <a:pt x="2305050" y="95250"/>
                      </a:lnTo>
                      <a:lnTo>
                        <a:pt x="2066925" y="142875"/>
                      </a:lnTo>
                      <a:lnTo>
                        <a:pt x="1830050" y="163175"/>
                      </a:lnTo>
                      <a:cubicBezTo>
                        <a:pt x="1734383" y="165933"/>
                        <a:pt x="1659146" y="170071"/>
                        <a:pt x="1543050" y="171450"/>
                      </a:cubicBezTo>
                      <a:cubicBezTo>
                        <a:pt x="1426954" y="172829"/>
                        <a:pt x="1270000" y="171450"/>
                        <a:pt x="1133475" y="171450"/>
                      </a:cubicBezTo>
                      <a:lnTo>
                        <a:pt x="771525" y="198776"/>
                      </a:lnTo>
                      <a:lnTo>
                        <a:pt x="438150" y="247650"/>
                      </a:lnTo>
                      <a:lnTo>
                        <a:pt x="261314" y="293775"/>
                      </a:lnTo>
                      <a:lnTo>
                        <a:pt x="0" y="371475"/>
                      </a:lnTo>
                      <a:close/>
                    </a:path>
                  </a:pathLst>
                </a:custGeom>
                <a:grp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Freeform: Shape 12">
                  <a:extLst>
                    <a:ext uri="{FF2B5EF4-FFF2-40B4-BE49-F238E27FC236}">
                      <a16:creationId xmlns:a16="http://schemas.microsoft.com/office/drawing/2014/main" id="{4CD99A9F-68B5-4DD6-877A-D022B72C767E}"/>
                    </a:ext>
                  </a:extLst>
                </p:cNvPr>
                <p:cNvSpPr/>
                <p:nvPr/>
              </p:nvSpPr>
              <p:spPr>
                <a:xfrm rot="167904">
                  <a:off x="0" y="207034"/>
                  <a:ext cx="2781019" cy="294029"/>
                </a:xfrm>
                <a:custGeom>
                  <a:avLst/>
                  <a:gdLst>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905000 w 2600325"/>
                    <a:gd name="connsiteY7" fmla="*/ 295275 h 371475"/>
                    <a:gd name="connsiteX8" fmla="*/ 2314575 w 2600325"/>
                    <a:gd name="connsiteY8" fmla="*/ 200025 h 371475"/>
                    <a:gd name="connsiteX9" fmla="*/ 2562225 w 2600325"/>
                    <a:gd name="connsiteY9" fmla="*/ 47625 h 371475"/>
                    <a:gd name="connsiteX10" fmla="*/ 2600325 w 2600325"/>
                    <a:gd name="connsiteY10" fmla="*/ 0 h 371475"/>
                    <a:gd name="connsiteX11" fmla="*/ 2428875 w 2600325"/>
                    <a:gd name="connsiteY11" fmla="*/ 66675 h 371475"/>
                    <a:gd name="connsiteX12" fmla="*/ 2305050 w 2600325"/>
                    <a:gd name="connsiteY12" fmla="*/ 95250 h 371475"/>
                    <a:gd name="connsiteX13" fmla="*/ 2066925 w 2600325"/>
                    <a:gd name="connsiteY13" fmla="*/ 142875 h 371475"/>
                    <a:gd name="connsiteX14" fmla="*/ 1838325 w 2600325"/>
                    <a:gd name="connsiteY14" fmla="*/ 171450 h 371475"/>
                    <a:gd name="connsiteX15" fmla="*/ 1543050 w 2600325"/>
                    <a:gd name="connsiteY15" fmla="*/ 171450 h 371475"/>
                    <a:gd name="connsiteX16" fmla="*/ 1133475 w 2600325"/>
                    <a:gd name="connsiteY16" fmla="*/ 171450 h 371475"/>
                    <a:gd name="connsiteX17" fmla="*/ 771525 w 2600325"/>
                    <a:gd name="connsiteY17" fmla="*/ 190500 h 371475"/>
                    <a:gd name="connsiteX18" fmla="*/ 438150 w 2600325"/>
                    <a:gd name="connsiteY18" fmla="*/ 247650 h 371475"/>
                    <a:gd name="connsiteX19" fmla="*/ 171450 w 2600325"/>
                    <a:gd name="connsiteY19" fmla="*/ 304800 h 371475"/>
                    <a:gd name="connsiteX20" fmla="*/ 0 w 2600325"/>
                    <a:gd name="connsiteY20"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905000 w 2600325"/>
                    <a:gd name="connsiteY7" fmla="*/ 295275 h 371475"/>
                    <a:gd name="connsiteX8" fmla="*/ 2314575 w 2600325"/>
                    <a:gd name="connsiteY8" fmla="*/ 200025 h 371475"/>
                    <a:gd name="connsiteX9" fmla="*/ 2562225 w 2600325"/>
                    <a:gd name="connsiteY9" fmla="*/ 47625 h 371475"/>
                    <a:gd name="connsiteX10" fmla="*/ 2600325 w 2600325"/>
                    <a:gd name="connsiteY10" fmla="*/ 0 h 371475"/>
                    <a:gd name="connsiteX11" fmla="*/ 2428875 w 2600325"/>
                    <a:gd name="connsiteY11" fmla="*/ 66675 h 371475"/>
                    <a:gd name="connsiteX12" fmla="*/ 2305050 w 2600325"/>
                    <a:gd name="connsiteY12" fmla="*/ 95250 h 371475"/>
                    <a:gd name="connsiteX13" fmla="*/ 2066925 w 2600325"/>
                    <a:gd name="connsiteY13" fmla="*/ 142875 h 371475"/>
                    <a:gd name="connsiteX14" fmla="*/ 1838325 w 2600325"/>
                    <a:gd name="connsiteY14" fmla="*/ 171450 h 371475"/>
                    <a:gd name="connsiteX15" fmla="*/ 1543050 w 2600325"/>
                    <a:gd name="connsiteY15" fmla="*/ 171450 h 371475"/>
                    <a:gd name="connsiteX16" fmla="*/ 1133475 w 2600325"/>
                    <a:gd name="connsiteY16" fmla="*/ 171450 h 371475"/>
                    <a:gd name="connsiteX17" fmla="*/ 771525 w 2600325"/>
                    <a:gd name="connsiteY17" fmla="*/ 190500 h 371475"/>
                    <a:gd name="connsiteX18" fmla="*/ 438150 w 2600325"/>
                    <a:gd name="connsiteY18" fmla="*/ 247650 h 371475"/>
                    <a:gd name="connsiteX19" fmla="*/ 171450 w 2600325"/>
                    <a:gd name="connsiteY19" fmla="*/ 304800 h 371475"/>
                    <a:gd name="connsiteX20" fmla="*/ 0 w 2600325"/>
                    <a:gd name="connsiteY20"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924050 w 2600325"/>
                    <a:gd name="connsiteY7" fmla="*/ 304800 h 371475"/>
                    <a:gd name="connsiteX8" fmla="*/ 2314575 w 2600325"/>
                    <a:gd name="connsiteY8" fmla="*/ 200025 h 371475"/>
                    <a:gd name="connsiteX9" fmla="*/ 2562225 w 2600325"/>
                    <a:gd name="connsiteY9" fmla="*/ 47625 h 371475"/>
                    <a:gd name="connsiteX10" fmla="*/ 2600325 w 2600325"/>
                    <a:gd name="connsiteY10" fmla="*/ 0 h 371475"/>
                    <a:gd name="connsiteX11" fmla="*/ 2428875 w 2600325"/>
                    <a:gd name="connsiteY11" fmla="*/ 66675 h 371475"/>
                    <a:gd name="connsiteX12" fmla="*/ 2305050 w 2600325"/>
                    <a:gd name="connsiteY12" fmla="*/ 95250 h 371475"/>
                    <a:gd name="connsiteX13" fmla="*/ 2066925 w 2600325"/>
                    <a:gd name="connsiteY13" fmla="*/ 142875 h 371475"/>
                    <a:gd name="connsiteX14" fmla="*/ 1838325 w 2600325"/>
                    <a:gd name="connsiteY14" fmla="*/ 171450 h 371475"/>
                    <a:gd name="connsiteX15" fmla="*/ 1543050 w 2600325"/>
                    <a:gd name="connsiteY15" fmla="*/ 171450 h 371475"/>
                    <a:gd name="connsiteX16" fmla="*/ 1133475 w 2600325"/>
                    <a:gd name="connsiteY16" fmla="*/ 171450 h 371475"/>
                    <a:gd name="connsiteX17" fmla="*/ 771525 w 2600325"/>
                    <a:gd name="connsiteY17" fmla="*/ 190500 h 371475"/>
                    <a:gd name="connsiteX18" fmla="*/ 438150 w 2600325"/>
                    <a:gd name="connsiteY18" fmla="*/ 247650 h 371475"/>
                    <a:gd name="connsiteX19" fmla="*/ 171450 w 2600325"/>
                    <a:gd name="connsiteY19" fmla="*/ 304800 h 371475"/>
                    <a:gd name="connsiteX20" fmla="*/ 0 w 2600325"/>
                    <a:gd name="connsiteY20"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924050 w 2600325"/>
                    <a:gd name="connsiteY7" fmla="*/ 304800 h 371475"/>
                    <a:gd name="connsiteX8" fmla="*/ 2314575 w 2600325"/>
                    <a:gd name="connsiteY8" fmla="*/ 200025 h 371475"/>
                    <a:gd name="connsiteX9" fmla="*/ 2562225 w 2600325"/>
                    <a:gd name="connsiteY9" fmla="*/ 47625 h 371475"/>
                    <a:gd name="connsiteX10" fmla="*/ 2600325 w 2600325"/>
                    <a:gd name="connsiteY10" fmla="*/ 0 h 371475"/>
                    <a:gd name="connsiteX11" fmla="*/ 2428875 w 2600325"/>
                    <a:gd name="connsiteY11" fmla="*/ 66675 h 371475"/>
                    <a:gd name="connsiteX12" fmla="*/ 2305050 w 2600325"/>
                    <a:gd name="connsiteY12" fmla="*/ 95250 h 371475"/>
                    <a:gd name="connsiteX13" fmla="*/ 2066925 w 2600325"/>
                    <a:gd name="connsiteY13" fmla="*/ 142875 h 371475"/>
                    <a:gd name="connsiteX14" fmla="*/ 1838325 w 2600325"/>
                    <a:gd name="connsiteY14" fmla="*/ 171450 h 371475"/>
                    <a:gd name="connsiteX15" fmla="*/ 1543050 w 2600325"/>
                    <a:gd name="connsiteY15" fmla="*/ 171450 h 371475"/>
                    <a:gd name="connsiteX16" fmla="*/ 1133475 w 2600325"/>
                    <a:gd name="connsiteY16" fmla="*/ 171450 h 371475"/>
                    <a:gd name="connsiteX17" fmla="*/ 771525 w 2600325"/>
                    <a:gd name="connsiteY17" fmla="*/ 190500 h 371475"/>
                    <a:gd name="connsiteX18" fmla="*/ 438150 w 2600325"/>
                    <a:gd name="connsiteY18" fmla="*/ 247650 h 371475"/>
                    <a:gd name="connsiteX19" fmla="*/ 171450 w 2600325"/>
                    <a:gd name="connsiteY19" fmla="*/ 304800 h 371475"/>
                    <a:gd name="connsiteX20" fmla="*/ 0 w 2600325"/>
                    <a:gd name="connsiteY20"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314575 w 2600325"/>
                    <a:gd name="connsiteY9" fmla="*/ 200025 h 371475"/>
                    <a:gd name="connsiteX10" fmla="*/ 2562225 w 2600325"/>
                    <a:gd name="connsiteY10" fmla="*/ 47625 h 371475"/>
                    <a:gd name="connsiteX11" fmla="*/ 2600325 w 2600325"/>
                    <a:gd name="connsiteY11" fmla="*/ 0 h 371475"/>
                    <a:gd name="connsiteX12" fmla="*/ 2428875 w 2600325"/>
                    <a:gd name="connsiteY12" fmla="*/ 66675 h 371475"/>
                    <a:gd name="connsiteX13" fmla="*/ 2305050 w 2600325"/>
                    <a:gd name="connsiteY13" fmla="*/ 95250 h 371475"/>
                    <a:gd name="connsiteX14" fmla="*/ 2066925 w 2600325"/>
                    <a:gd name="connsiteY14" fmla="*/ 142875 h 371475"/>
                    <a:gd name="connsiteX15" fmla="*/ 1838325 w 2600325"/>
                    <a:gd name="connsiteY15" fmla="*/ 171450 h 371475"/>
                    <a:gd name="connsiteX16" fmla="*/ 1543050 w 2600325"/>
                    <a:gd name="connsiteY16" fmla="*/ 171450 h 371475"/>
                    <a:gd name="connsiteX17" fmla="*/ 1133475 w 2600325"/>
                    <a:gd name="connsiteY17" fmla="*/ 171450 h 371475"/>
                    <a:gd name="connsiteX18" fmla="*/ 771525 w 2600325"/>
                    <a:gd name="connsiteY18" fmla="*/ 190500 h 371475"/>
                    <a:gd name="connsiteX19" fmla="*/ 438150 w 2600325"/>
                    <a:gd name="connsiteY19" fmla="*/ 247650 h 371475"/>
                    <a:gd name="connsiteX20" fmla="*/ 171450 w 2600325"/>
                    <a:gd name="connsiteY20" fmla="*/ 304800 h 371475"/>
                    <a:gd name="connsiteX21" fmla="*/ 0 w 2600325"/>
                    <a:gd name="connsiteY21"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30841 w 2600325"/>
                    <a:gd name="connsiteY9" fmla="*/ 256529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0500 h 371475"/>
                    <a:gd name="connsiteX20" fmla="*/ 438150 w 2600325"/>
                    <a:gd name="connsiteY20" fmla="*/ 247650 h 371475"/>
                    <a:gd name="connsiteX21" fmla="*/ 171450 w 2600325"/>
                    <a:gd name="connsiteY21" fmla="*/ 304800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30841 w 2600325"/>
                    <a:gd name="connsiteY9" fmla="*/ 256529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0500 h 371475"/>
                    <a:gd name="connsiteX20" fmla="*/ 438150 w 2600325"/>
                    <a:gd name="connsiteY20" fmla="*/ 247650 h 371475"/>
                    <a:gd name="connsiteX21" fmla="*/ 171450 w 2600325"/>
                    <a:gd name="connsiteY21" fmla="*/ 304800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0500 h 371475"/>
                    <a:gd name="connsiteX20" fmla="*/ 438150 w 2600325"/>
                    <a:gd name="connsiteY20" fmla="*/ 247650 h 371475"/>
                    <a:gd name="connsiteX21" fmla="*/ 171450 w 2600325"/>
                    <a:gd name="connsiteY21" fmla="*/ 304800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0500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0500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77838 w 2600325"/>
                    <a:gd name="connsiteY8" fmla="*/ 296525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77838 w 2600325"/>
                    <a:gd name="connsiteY8" fmla="*/ 296525 h 371475"/>
                    <a:gd name="connsiteX9" fmla="*/ 2172216 w 2600325"/>
                    <a:gd name="connsiteY9" fmla="*/ 252392 h 371475"/>
                    <a:gd name="connsiteX10" fmla="*/ 2306300 w 2600325"/>
                    <a:gd name="connsiteY10" fmla="*/ 20002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77838 w 2600325"/>
                    <a:gd name="connsiteY8" fmla="*/ 296525 h 371475"/>
                    <a:gd name="connsiteX9" fmla="*/ 2206999 w 2600325"/>
                    <a:gd name="connsiteY9" fmla="*/ 326606 h 371475"/>
                    <a:gd name="connsiteX10" fmla="*/ 2306300 w 2600325"/>
                    <a:gd name="connsiteY10" fmla="*/ 20002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77838 w 2600325"/>
                    <a:gd name="connsiteY8" fmla="*/ 296525 h 371475"/>
                    <a:gd name="connsiteX9" fmla="*/ 2206999 w 2600325"/>
                    <a:gd name="connsiteY9" fmla="*/ 326606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2036113 w 2600325"/>
                    <a:gd name="connsiteY8" fmla="*/ 345884 h 371475"/>
                    <a:gd name="connsiteX9" fmla="*/ 2206999 w 2600325"/>
                    <a:gd name="connsiteY9" fmla="*/ 326606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73250 w 2600325"/>
                    <a:gd name="connsiteY7" fmla="*/ 355399 h 371475"/>
                    <a:gd name="connsiteX8" fmla="*/ 2036113 w 2600325"/>
                    <a:gd name="connsiteY8" fmla="*/ 345884 h 371475"/>
                    <a:gd name="connsiteX9" fmla="*/ 2206999 w 2600325"/>
                    <a:gd name="connsiteY9" fmla="*/ 326606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06999 w 2600325"/>
                    <a:gd name="connsiteY9" fmla="*/ 326606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1038 w 2600325"/>
                    <a:gd name="connsiteY4" fmla="*/ 294360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593201 w 2600325"/>
                    <a:gd name="connsiteY3" fmla="*/ 295372 h 371475"/>
                    <a:gd name="connsiteX4" fmla="*/ 821038 w 2600325"/>
                    <a:gd name="connsiteY4" fmla="*/ 294360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83568 w 2600325"/>
                    <a:gd name="connsiteY2" fmla="*/ 328057 h 371475"/>
                    <a:gd name="connsiteX3" fmla="*/ 593201 w 2600325"/>
                    <a:gd name="connsiteY3" fmla="*/ 295372 h 371475"/>
                    <a:gd name="connsiteX4" fmla="*/ 821038 w 2600325"/>
                    <a:gd name="connsiteY4" fmla="*/ 294360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6309 w 2600325"/>
                    <a:gd name="connsiteY1" fmla="*/ 340720 h 371475"/>
                    <a:gd name="connsiteX2" fmla="*/ 383568 w 2600325"/>
                    <a:gd name="connsiteY2" fmla="*/ 328057 h 371475"/>
                    <a:gd name="connsiteX3" fmla="*/ 593201 w 2600325"/>
                    <a:gd name="connsiteY3" fmla="*/ 295372 h 371475"/>
                    <a:gd name="connsiteX4" fmla="*/ 821038 w 2600325"/>
                    <a:gd name="connsiteY4" fmla="*/ 294360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1038 w 2600325"/>
                    <a:gd name="connsiteY4" fmla="*/ 294360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44954 w 2600325"/>
                    <a:gd name="connsiteY6" fmla="*/ 348106 h 371475"/>
                    <a:gd name="connsiteX7" fmla="*/ 1623941 w 2600325"/>
                    <a:gd name="connsiteY7" fmla="*/ 350357 h 371475"/>
                    <a:gd name="connsiteX8" fmla="*/ 1773250 w 2600325"/>
                    <a:gd name="connsiteY8" fmla="*/ 355399 h 371475"/>
                    <a:gd name="connsiteX9" fmla="*/ 2036113 w 2600325"/>
                    <a:gd name="connsiteY9" fmla="*/ 345884 h 371475"/>
                    <a:gd name="connsiteX10" fmla="*/ 2216412 w 2600325"/>
                    <a:gd name="connsiteY10" fmla="*/ 312610 h 371475"/>
                    <a:gd name="connsiteX11" fmla="*/ 2366187 w 2600325"/>
                    <a:gd name="connsiteY11" fmla="*/ 236915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44954 w 2600325"/>
                    <a:gd name="connsiteY6" fmla="*/ 348106 h 371475"/>
                    <a:gd name="connsiteX7" fmla="*/ 1623941 w 2600325"/>
                    <a:gd name="connsiteY7" fmla="*/ 350357 h 371475"/>
                    <a:gd name="connsiteX8" fmla="*/ 1773250 w 2600325"/>
                    <a:gd name="connsiteY8" fmla="*/ 355399 h 371475"/>
                    <a:gd name="connsiteX9" fmla="*/ 2036113 w 2600325"/>
                    <a:gd name="connsiteY9" fmla="*/ 345884 h 371475"/>
                    <a:gd name="connsiteX10" fmla="*/ 2244488 w 2600325"/>
                    <a:gd name="connsiteY10" fmla="*/ 311165 h 371475"/>
                    <a:gd name="connsiteX11" fmla="*/ 2366187 w 2600325"/>
                    <a:gd name="connsiteY11" fmla="*/ 236915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23941 w 2600325"/>
                    <a:gd name="connsiteY7" fmla="*/ 350357 h 371475"/>
                    <a:gd name="connsiteX8" fmla="*/ 1773250 w 2600325"/>
                    <a:gd name="connsiteY8" fmla="*/ 355399 h 371475"/>
                    <a:gd name="connsiteX9" fmla="*/ 2036113 w 2600325"/>
                    <a:gd name="connsiteY9" fmla="*/ 345884 h 371475"/>
                    <a:gd name="connsiteX10" fmla="*/ 2244488 w 2600325"/>
                    <a:gd name="connsiteY10" fmla="*/ 311165 h 371475"/>
                    <a:gd name="connsiteX11" fmla="*/ 2366187 w 2600325"/>
                    <a:gd name="connsiteY11" fmla="*/ 236915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23941 w 2600325"/>
                    <a:gd name="connsiteY7" fmla="*/ 350357 h 371475"/>
                    <a:gd name="connsiteX8" fmla="*/ 1773250 w 2600325"/>
                    <a:gd name="connsiteY8" fmla="*/ 355399 h 371475"/>
                    <a:gd name="connsiteX9" fmla="*/ 2036113 w 2600325"/>
                    <a:gd name="connsiteY9" fmla="*/ 345884 h 371475"/>
                    <a:gd name="connsiteX10" fmla="*/ 2245068 w 2600325"/>
                    <a:gd name="connsiteY10" fmla="*/ 299959 h 371475"/>
                    <a:gd name="connsiteX11" fmla="*/ 2366187 w 2600325"/>
                    <a:gd name="connsiteY11" fmla="*/ 236915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36113 w 2600325"/>
                    <a:gd name="connsiteY9" fmla="*/ 345884 h 371475"/>
                    <a:gd name="connsiteX10" fmla="*/ 2245068 w 2600325"/>
                    <a:gd name="connsiteY10" fmla="*/ 299959 h 371475"/>
                    <a:gd name="connsiteX11" fmla="*/ 2366187 w 2600325"/>
                    <a:gd name="connsiteY11" fmla="*/ 236915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36113 w 2600325"/>
                    <a:gd name="connsiteY9" fmla="*/ 345884 h 371475"/>
                    <a:gd name="connsiteX10" fmla="*/ 2245068 w 2600325"/>
                    <a:gd name="connsiteY10" fmla="*/ 299959 h 371475"/>
                    <a:gd name="connsiteX11" fmla="*/ 2392428 w 2600325"/>
                    <a:gd name="connsiteY11" fmla="*/ 215139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92428 w 2600325"/>
                    <a:gd name="connsiteY11" fmla="*/ 215139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435797 w 2600325"/>
                    <a:gd name="connsiteY11" fmla="*/ 181693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95100 w 2600325"/>
                    <a:gd name="connsiteY11" fmla="*/ 214617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615146 w 2600325"/>
                    <a:gd name="connsiteY3" fmla="*/ 279985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95100 w 2600325"/>
                    <a:gd name="connsiteY11" fmla="*/ 214617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95100 w 2600325"/>
                    <a:gd name="connsiteY11" fmla="*/ 214617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95100 w 2600325"/>
                    <a:gd name="connsiteY11" fmla="*/ 214617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404215 w 2600325"/>
                    <a:gd name="connsiteY11" fmla="*/ 204513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404215 w 2600325"/>
                    <a:gd name="connsiteY11" fmla="*/ 204513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433707 w 2600325"/>
                    <a:gd name="connsiteY11" fmla="*/ 171009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18059 w 2600325"/>
                    <a:gd name="connsiteY11" fmla="*/ 260203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264009 w 2600325"/>
                    <a:gd name="connsiteY11" fmla="*/ 295742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71645 w 2600325"/>
                    <a:gd name="connsiteY11" fmla="*/ 208118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25794 w 2600325"/>
                    <a:gd name="connsiteY10" fmla="*/ 314825 h 371475"/>
                    <a:gd name="connsiteX11" fmla="*/ 2371645 w 2600325"/>
                    <a:gd name="connsiteY11" fmla="*/ 208118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25794 w 2600325"/>
                    <a:gd name="connsiteY10" fmla="*/ 314825 h 371475"/>
                    <a:gd name="connsiteX11" fmla="*/ 2371645 w 2600325"/>
                    <a:gd name="connsiteY11" fmla="*/ 208118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25794 w 2600325"/>
                    <a:gd name="connsiteY10" fmla="*/ 314825 h 371475"/>
                    <a:gd name="connsiteX11" fmla="*/ 2360906 w 2600325"/>
                    <a:gd name="connsiteY11" fmla="*/ 224086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23180 w 2600325"/>
                    <a:gd name="connsiteY10" fmla="*/ 301472 h 371475"/>
                    <a:gd name="connsiteX11" fmla="*/ 2360906 w 2600325"/>
                    <a:gd name="connsiteY11" fmla="*/ 224086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00325" h="371475">
                      <a:moveTo>
                        <a:pt x="0" y="371475"/>
                      </a:moveTo>
                      <a:lnTo>
                        <a:pt x="226309" y="340720"/>
                      </a:lnTo>
                      <a:lnTo>
                        <a:pt x="405491" y="315882"/>
                      </a:lnTo>
                      <a:lnTo>
                        <a:pt x="633262" y="287531"/>
                      </a:lnTo>
                      <a:lnTo>
                        <a:pt x="826549" y="281127"/>
                      </a:lnTo>
                      <a:cubicBezTo>
                        <a:pt x="912274" y="281127"/>
                        <a:pt x="983812" y="284988"/>
                        <a:pt x="1098485" y="294441"/>
                      </a:cubicBezTo>
                      <a:cubicBezTo>
                        <a:pt x="1213158" y="303894"/>
                        <a:pt x="1427139" y="329176"/>
                        <a:pt x="1514588" y="337845"/>
                      </a:cubicBezTo>
                      <a:cubicBezTo>
                        <a:pt x="1602037" y="346514"/>
                        <a:pt x="1616316" y="348733"/>
                        <a:pt x="1654365" y="349948"/>
                      </a:cubicBezTo>
                      <a:cubicBezTo>
                        <a:pt x="1692414" y="351164"/>
                        <a:pt x="1704427" y="355494"/>
                        <a:pt x="1773250" y="355399"/>
                      </a:cubicBezTo>
                      <a:cubicBezTo>
                        <a:pt x="1842073" y="355304"/>
                        <a:pt x="2008871" y="357610"/>
                        <a:pt x="2075072" y="346577"/>
                      </a:cubicBezTo>
                      <a:cubicBezTo>
                        <a:pt x="2144002" y="329107"/>
                        <a:pt x="2150112" y="331354"/>
                        <a:pt x="2223180" y="301472"/>
                      </a:cubicBezTo>
                      <a:cubicBezTo>
                        <a:pt x="2339083" y="251205"/>
                        <a:pt x="2313453" y="245680"/>
                        <a:pt x="2360906" y="224086"/>
                      </a:cubicBezTo>
                      <a:lnTo>
                        <a:pt x="2562225" y="47625"/>
                      </a:lnTo>
                      <a:lnTo>
                        <a:pt x="2600325" y="0"/>
                      </a:lnTo>
                      <a:lnTo>
                        <a:pt x="2433013" y="54262"/>
                      </a:lnTo>
                      <a:lnTo>
                        <a:pt x="2305050" y="95250"/>
                      </a:lnTo>
                      <a:lnTo>
                        <a:pt x="2066925" y="142875"/>
                      </a:lnTo>
                      <a:lnTo>
                        <a:pt x="1830050" y="163175"/>
                      </a:lnTo>
                      <a:cubicBezTo>
                        <a:pt x="1734383" y="165933"/>
                        <a:pt x="1659146" y="170071"/>
                        <a:pt x="1543050" y="171450"/>
                      </a:cubicBezTo>
                      <a:cubicBezTo>
                        <a:pt x="1426954" y="172829"/>
                        <a:pt x="1270000" y="171450"/>
                        <a:pt x="1133475" y="171450"/>
                      </a:cubicBezTo>
                      <a:lnTo>
                        <a:pt x="771525" y="198776"/>
                      </a:lnTo>
                      <a:lnTo>
                        <a:pt x="438150" y="247650"/>
                      </a:lnTo>
                      <a:lnTo>
                        <a:pt x="261314" y="293775"/>
                      </a:lnTo>
                      <a:lnTo>
                        <a:pt x="0" y="371475"/>
                      </a:lnTo>
                      <a:close/>
                    </a:path>
                  </a:pathLst>
                </a:custGeom>
                <a:grp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Freeform: Shape 13">
                  <a:extLst>
                    <a:ext uri="{FF2B5EF4-FFF2-40B4-BE49-F238E27FC236}">
                      <a16:creationId xmlns:a16="http://schemas.microsoft.com/office/drawing/2014/main" id="{D17BD0E4-0738-4E89-8D79-709906EDA556}"/>
                    </a:ext>
                  </a:extLst>
                </p:cNvPr>
                <p:cNvSpPr/>
                <p:nvPr/>
              </p:nvSpPr>
              <p:spPr>
                <a:xfrm rot="532388">
                  <a:off x="17253" y="422694"/>
                  <a:ext cx="2781019" cy="294029"/>
                </a:xfrm>
                <a:custGeom>
                  <a:avLst/>
                  <a:gdLst>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905000 w 2600325"/>
                    <a:gd name="connsiteY7" fmla="*/ 295275 h 371475"/>
                    <a:gd name="connsiteX8" fmla="*/ 2314575 w 2600325"/>
                    <a:gd name="connsiteY8" fmla="*/ 200025 h 371475"/>
                    <a:gd name="connsiteX9" fmla="*/ 2562225 w 2600325"/>
                    <a:gd name="connsiteY9" fmla="*/ 47625 h 371475"/>
                    <a:gd name="connsiteX10" fmla="*/ 2600325 w 2600325"/>
                    <a:gd name="connsiteY10" fmla="*/ 0 h 371475"/>
                    <a:gd name="connsiteX11" fmla="*/ 2428875 w 2600325"/>
                    <a:gd name="connsiteY11" fmla="*/ 66675 h 371475"/>
                    <a:gd name="connsiteX12" fmla="*/ 2305050 w 2600325"/>
                    <a:gd name="connsiteY12" fmla="*/ 95250 h 371475"/>
                    <a:gd name="connsiteX13" fmla="*/ 2066925 w 2600325"/>
                    <a:gd name="connsiteY13" fmla="*/ 142875 h 371475"/>
                    <a:gd name="connsiteX14" fmla="*/ 1838325 w 2600325"/>
                    <a:gd name="connsiteY14" fmla="*/ 171450 h 371475"/>
                    <a:gd name="connsiteX15" fmla="*/ 1543050 w 2600325"/>
                    <a:gd name="connsiteY15" fmla="*/ 171450 h 371475"/>
                    <a:gd name="connsiteX16" fmla="*/ 1133475 w 2600325"/>
                    <a:gd name="connsiteY16" fmla="*/ 171450 h 371475"/>
                    <a:gd name="connsiteX17" fmla="*/ 771525 w 2600325"/>
                    <a:gd name="connsiteY17" fmla="*/ 190500 h 371475"/>
                    <a:gd name="connsiteX18" fmla="*/ 438150 w 2600325"/>
                    <a:gd name="connsiteY18" fmla="*/ 247650 h 371475"/>
                    <a:gd name="connsiteX19" fmla="*/ 171450 w 2600325"/>
                    <a:gd name="connsiteY19" fmla="*/ 304800 h 371475"/>
                    <a:gd name="connsiteX20" fmla="*/ 0 w 2600325"/>
                    <a:gd name="connsiteY20"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905000 w 2600325"/>
                    <a:gd name="connsiteY7" fmla="*/ 295275 h 371475"/>
                    <a:gd name="connsiteX8" fmla="*/ 2314575 w 2600325"/>
                    <a:gd name="connsiteY8" fmla="*/ 200025 h 371475"/>
                    <a:gd name="connsiteX9" fmla="*/ 2562225 w 2600325"/>
                    <a:gd name="connsiteY9" fmla="*/ 47625 h 371475"/>
                    <a:gd name="connsiteX10" fmla="*/ 2600325 w 2600325"/>
                    <a:gd name="connsiteY10" fmla="*/ 0 h 371475"/>
                    <a:gd name="connsiteX11" fmla="*/ 2428875 w 2600325"/>
                    <a:gd name="connsiteY11" fmla="*/ 66675 h 371475"/>
                    <a:gd name="connsiteX12" fmla="*/ 2305050 w 2600325"/>
                    <a:gd name="connsiteY12" fmla="*/ 95250 h 371475"/>
                    <a:gd name="connsiteX13" fmla="*/ 2066925 w 2600325"/>
                    <a:gd name="connsiteY13" fmla="*/ 142875 h 371475"/>
                    <a:gd name="connsiteX14" fmla="*/ 1838325 w 2600325"/>
                    <a:gd name="connsiteY14" fmla="*/ 171450 h 371475"/>
                    <a:gd name="connsiteX15" fmla="*/ 1543050 w 2600325"/>
                    <a:gd name="connsiteY15" fmla="*/ 171450 h 371475"/>
                    <a:gd name="connsiteX16" fmla="*/ 1133475 w 2600325"/>
                    <a:gd name="connsiteY16" fmla="*/ 171450 h 371475"/>
                    <a:gd name="connsiteX17" fmla="*/ 771525 w 2600325"/>
                    <a:gd name="connsiteY17" fmla="*/ 190500 h 371475"/>
                    <a:gd name="connsiteX18" fmla="*/ 438150 w 2600325"/>
                    <a:gd name="connsiteY18" fmla="*/ 247650 h 371475"/>
                    <a:gd name="connsiteX19" fmla="*/ 171450 w 2600325"/>
                    <a:gd name="connsiteY19" fmla="*/ 304800 h 371475"/>
                    <a:gd name="connsiteX20" fmla="*/ 0 w 2600325"/>
                    <a:gd name="connsiteY20"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924050 w 2600325"/>
                    <a:gd name="connsiteY7" fmla="*/ 304800 h 371475"/>
                    <a:gd name="connsiteX8" fmla="*/ 2314575 w 2600325"/>
                    <a:gd name="connsiteY8" fmla="*/ 200025 h 371475"/>
                    <a:gd name="connsiteX9" fmla="*/ 2562225 w 2600325"/>
                    <a:gd name="connsiteY9" fmla="*/ 47625 h 371475"/>
                    <a:gd name="connsiteX10" fmla="*/ 2600325 w 2600325"/>
                    <a:gd name="connsiteY10" fmla="*/ 0 h 371475"/>
                    <a:gd name="connsiteX11" fmla="*/ 2428875 w 2600325"/>
                    <a:gd name="connsiteY11" fmla="*/ 66675 h 371475"/>
                    <a:gd name="connsiteX12" fmla="*/ 2305050 w 2600325"/>
                    <a:gd name="connsiteY12" fmla="*/ 95250 h 371475"/>
                    <a:gd name="connsiteX13" fmla="*/ 2066925 w 2600325"/>
                    <a:gd name="connsiteY13" fmla="*/ 142875 h 371475"/>
                    <a:gd name="connsiteX14" fmla="*/ 1838325 w 2600325"/>
                    <a:gd name="connsiteY14" fmla="*/ 171450 h 371475"/>
                    <a:gd name="connsiteX15" fmla="*/ 1543050 w 2600325"/>
                    <a:gd name="connsiteY15" fmla="*/ 171450 h 371475"/>
                    <a:gd name="connsiteX16" fmla="*/ 1133475 w 2600325"/>
                    <a:gd name="connsiteY16" fmla="*/ 171450 h 371475"/>
                    <a:gd name="connsiteX17" fmla="*/ 771525 w 2600325"/>
                    <a:gd name="connsiteY17" fmla="*/ 190500 h 371475"/>
                    <a:gd name="connsiteX18" fmla="*/ 438150 w 2600325"/>
                    <a:gd name="connsiteY18" fmla="*/ 247650 h 371475"/>
                    <a:gd name="connsiteX19" fmla="*/ 171450 w 2600325"/>
                    <a:gd name="connsiteY19" fmla="*/ 304800 h 371475"/>
                    <a:gd name="connsiteX20" fmla="*/ 0 w 2600325"/>
                    <a:gd name="connsiteY20"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924050 w 2600325"/>
                    <a:gd name="connsiteY7" fmla="*/ 304800 h 371475"/>
                    <a:gd name="connsiteX8" fmla="*/ 2314575 w 2600325"/>
                    <a:gd name="connsiteY8" fmla="*/ 200025 h 371475"/>
                    <a:gd name="connsiteX9" fmla="*/ 2562225 w 2600325"/>
                    <a:gd name="connsiteY9" fmla="*/ 47625 h 371475"/>
                    <a:gd name="connsiteX10" fmla="*/ 2600325 w 2600325"/>
                    <a:gd name="connsiteY10" fmla="*/ 0 h 371475"/>
                    <a:gd name="connsiteX11" fmla="*/ 2428875 w 2600325"/>
                    <a:gd name="connsiteY11" fmla="*/ 66675 h 371475"/>
                    <a:gd name="connsiteX12" fmla="*/ 2305050 w 2600325"/>
                    <a:gd name="connsiteY12" fmla="*/ 95250 h 371475"/>
                    <a:gd name="connsiteX13" fmla="*/ 2066925 w 2600325"/>
                    <a:gd name="connsiteY13" fmla="*/ 142875 h 371475"/>
                    <a:gd name="connsiteX14" fmla="*/ 1838325 w 2600325"/>
                    <a:gd name="connsiteY14" fmla="*/ 171450 h 371475"/>
                    <a:gd name="connsiteX15" fmla="*/ 1543050 w 2600325"/>
                    <a:gd name="connsiteY15" fmla="*/ 171450 h 371475"/>
                    <a:gd name="connsiteX16" fmla="*/ 1133475 w 2600325"/>
                    <a:gd name="connsiteY16" fmla="*/ 171450 h 371475"/>
                    <a:gd name="connsiteX17" fmla="*/ 771525 w 2600325"/>
                    <a:gd name="connsiteY17" fmla="*/ 190500 h 371475"/>
                    <a:gd name="connsiteX18" fmla="*/ 438150 w 2600325"/>
                    <a:gd name="connsiteY18" fmla="*/ 247650 h 371475"/>
                    <a:gd name="connsiteX19" fmla="*/ 171450 w 2600325"/>
                    <a:gd name="connsiteY19" fmla="*/ 304800 h 371475"/>
                    <a:gd name="connsiteX20" fmla="*/ 0 w 2600325"/>
                    <a:gd name="connsiteY20"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314575 w 2600325"/>
                    <a:gd name="connsiteY9" fmla="*/ 200025 h 371475"/>
                    <a:gd name="connsiteX10" fmla="*/ 2562225 w 2600325"/>
                    <a:gd name="connsiteY10" fmla="*/ 47625 h 371475"/>
                    <a:gd name="connsiteX11" fmla="*/ 2600325 w 2600325"/>
                    <a:gd name="connsiteY11" fmla="*/ 0 h 371475"/>
                    <a:gd name="connsiteX12" fmla="*/ 2428875 w 2600325"/>
                    <a:gd name="connsiteY12" fmla="*/ 66675 h 371475"/>
                    <a:gd name="connsiteX13" fmla="*/ 2305050 w 2600325"/>
                    <a:gd name="connsiteY13" fmla="*/ 95250 h 371475"/>
                    <a:gd name="connsiteX14" fmla="*/ 2066925 w 2600325"/>
                    <a:gd name="connsiteY14" fmla="*/ 142875 h 371475"/>
                    <a:gd name="connsiteX15" fmla="*/ 1838325 w 2600325"/>
                    <a:gd name="connsiteY15" fmla="*/ 171450 h 371475"/>
                    <a:gd name="connsiteX16" fmla="*/ 1543050 w 2600325"/>
                    <a:gd name="connsiteY16" fmla="*/ 171450 h 371475"/>
                    <a:gd name="connsiteX17" fmla="*/ 1133475 w 2600325"/>
                    <a:gd name="connsiteY17" fmla="*/ 171450 h 371475"/>
                    <a:gd name="connsiteX18" fmla="*/ 771525 w 2600325"/>
                    <a:gd name="connsiteY18" fmla="*/ 190500 h 371475"/>
                    <a:gd name="connsiteX19" fmla="*/ 438150 w 2600325"/>
                    <a:gd name="connsiteY19" fmla="*/ 247650 h 371475"/>
                    <a:gd name="connsiteX20" fmla="*/ 171450 w 2600325"/>
                    <a:gd name="connsiteY20" fmla="*/ 304800 h 371475"/>
                    <a:gd name="connsiteX21" fmla="*/ 0 w 2600325"/>
                    <a:gd name="connsiteY21"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30841 w 2600325"/>
                    <a:gd name="connsiteY9" fmla="*/ 256529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0500 h 371475"/>
                    <a:gd name="connsiteX20" fmla="*/ 438150 w 2600325"/>
                    <a:gd name="connsiteY20" fmla="*/ 247650 h 371475"/>
                    <a:gd name="connsiteX21" fmla="*/ 171450 w 2600325"/>
                    <a:gd name="connsiteY21" fmla="*/ 304800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30841 w 2600325"/>
                    <a:gd name="connsiteY9" fmla="*/ 256529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0500 h 371475"/>
                    <a:gd name="connsiteX20" fmla="*/ 438150 w 2600325"/>
                    <a:gd name="connsiteY20" fmla="*/ 247650 h 371475"/>
                    <a:gd name="connsiteX21" fmla="*/ 171450 w 2600325"/>
                    <a:gd name="connsiteY21" fmla="*/ 304800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0500 h 371475"/>
                    <a:gd name="connsiteX20" fmla="*/ 438150 w 2600325"/>
                    <a:gd name="connsiteY20" fmla="*/ 247650 h 371475"/>
                    <a:gd name="connsiteX21" fmla="*/ 171450 w 2600325"/>
                    <a:gd name="connsiteY21" fmla="*/ 304800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42900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0500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0500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28875 w 2600325"/>
                    <a:gd name="connsiteY13" fmla="*/ 66675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8325 w 2600325"/>
                    <a:gd name="connsiteY16" fmla="*/ 171450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24050 w 2600325"/>
                    <a:gd name="connsiteY8" fmla="*/ 304800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77838 w 2600325"/>
                    <a:gd name="connsiteY8" fmla="*/ 296525 h 371475"/>
                    <a:gd name="connsiteX9" fmla="*/ 2172216 w 2600325"/>
                    <a:gd name="connsiteY9" fmla="*/ 252392 h 371475"/>
                    <a:gd name="connsiteX10" fmla="*/ 2314575 w 2600325"/>
                    <a:gd name="connsiteY10" fmla="*/ 20002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77838 w 2600325"/>
                    <a:gd name="connsiteY8" fmla="*/ 296525 h 371475"/>
                    <a:gd name="connsiteX9" fmla="*/ 2172216 w 2600325"/>
                    <a:gd name="connsiteY9" fmla="*/ 252392 h 371475"/>
                    <a:gd name="connsiteX10" fmla="*/ 2306300 w 2600325"/>
                    <a:gd name="connsiteY10" fmla="*/ 20002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77838 w 2600325"/>
                    <a:gd name="connsiteY8" fmla="*/ 296525 h 371475"/>
                    <a:gd name="connsiteX9" fmla="*/ 2206999 w 2600325"/>
                    <a:gd name="connsiteY9" fmla="*/ 326606 h 371475"/>
                    <a:gd name="connsiteX10" fmla="*/ 2306300 w 2600325"/>
                    <a:gd name="connsiteY10" fmla="*/ 20002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1977838 w 2600325"/>
                    <a:gd name="connsiteY8" fmla="*/ 296525 h 371475"/>
                    <a:gd name="connsiteX9" fmla="*/ 2206999 w 2600325"/>
                    <a:gd name="connsiteY9" fmla="*/ 326606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33636 w 2600325"/>
                    <a:gd name="connsiteY7" fmla="*/ 318592 h 371475"/>
                    <a:gd name="connsiteX8" fmla="*/ 2036113 w 2600325"/>
                    <a:gd name="connsiteY8" fmla="*/ 345884 h 371475"/>
                    <a:gd name="connsiteX9" fmla="*/ 2206999 w 2600325"/>
                    <a:gd name="connsiteY9" fmla="*/ 326606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24000 w 2600325"/>
                    <a:gd name="connsiteY6" fmla="*/ 323850 h 371475"/>
                    <a:gd name="connsiteX7" fmla="*/ 1773250 w 2600325"/>
                    <a:gd name="connsiteY7" fmla="*/ 355399 h 371475"/>
                    <a:gd name="connsiteX8" fmla="*/ 2036113 w 2600325"/>
                    <a:gd name="connsiteY8" fmla="*/ 345884 h 371475"/>
                    <a:gd name="connsiteX9" fmla="*/ 2206999 w 2600325"/>
                    <a:gd name="connsiteY9" fmla="*/ 326606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06999 w 2600325"/>
                    <a:gd name="connsiteY9" fmla="*/ 326606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85850 w 2600325"/>
                    <a:gd name="connsiteY5" fmla="*/ 333375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8675 w 2600325"/>
                    <a:gd name="connsiteY4" fmla="*/ 333375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600075 w 2600325"/>
                    <a:gd name="connsiteY3" fmla="*/ 330487 h 371475"/>
                    <a:gd name="connsiteX4" fmla="*/ 821038 w 2600325"/>
                    <a:gd name="connsiteY4" fmla="*/ 294360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90525 w 2600325"/>
                    <a:gd name="connsiteY2" fmla="*/ 342900 h 371475"/>
                    <a:gd name="connsiteX3" fmla="*/ 593201 w 2600325"/>
                    <a:gd name="connsiteY3" fmla="*/ 295372 h 371475"/>
                    <a:gd name="connsiteX4" fmla="*/ 821038 w 2600325"/>
                    <a:gd name="connsiteY4" fmla="*/ 294360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8600 w 2600325"/>
                    <a:gd name="connsiteY1" fmla="*/ 352425 h 371475"/>
                    <a:gd name="connsiteX2" fmla="*/ 383568 w 2600325"/>
                    <a:gd name="connsiteY2" fmla="*/ 328057 h 371475"/>
                    <a:gd name="connsiteX3" fmla="*/ 593201 w 2600325"/>
                    <a:gd name="connsiteY3" fmla="*/ 295372 h 371475"/>
                    <a:gd name="connsiteX4" fmla="*/ 821038 w 2600325"/>
                    <a:gd name="connsiteY4" fmla="*/ 294360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6309 w 2600325"/>
                    <a:gd name="connsiteY1" fmla="*/ 340720 h 371475"/>
                    <a:gd name="connsiteX2" fmla="*/ 383568 w 2600325"/>
                    <a:gd name="connsiteY2" fmla="*/ 328057 h 371475"/>
                    <a:gd name="connsiteX3" fmla="*/ 593201 w 2600325"/>
                    <a:gd name="connsiteY3" fmla="*/ 295372 h 371475"/>
                    <a:gd name="connsiteX4" fmla="*/ 821038 w 2600325"/>
                    <a:gd name="connsiteY4" fmla="*/ 294360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1038 w 2600325"/>
                    <a:gd name="connsiteY4" fmla="*/ 294360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44954 w 2600325"/>
                    <a:gd name="connsiteY6" fmla="*/ 348106 h 371475"/>
                    <a:gd name="connsiteX7" fmla="*/ 1773250 w 2600325"/>
                    <a:gd name="connsiteY7" fmla="*/ 355399 h 371475"/>
                    <a:gd name="connsiteX8" fmla="*/ 2036113 w 2600325"/>
                    <a:gd name="connsiteY8" fmla="*/ 345884 h 371475"/>
                    <a:gd name="connsiteX9" fmla="*/ 2216412 w 2600325"/>
                    <a:gd name="connsiteY9" fmla="*/ 312610 h 371475"/>
                    <a:gd name="connsiteX10" fmla="*/ 2366187 w 2600325"/>
                    <a:gd name="connsiteY10" fmla="*/ 236915 h 371475"/>
                    <a:gd name="connsiteX11" fmla="*/ 2562225 w 2600325"/>
                    <a:gd name="connsiteY11" fmla="*/ 47625 h 371475"/>
                    <a:gd name="connsiteX12" fmla="*/ 2600325 w 2600325"/>
                    <a:gd name="connsiteY12" fmla="*/ 0 h 371475"/>
                    <a:gd name="connsiteX13" fmla="*/ 2433013 w 2600325"/>
                    <a:gd name="connsiteY13" fmla="*/ 54262 h 371475"/>
                    <a:gd name="connsiteX14" fmla="*/ 2305050 w 2600325"/>
                    <a:gd name="connsiteY14" fmla="*/ 95250 h 371475"/>
                    <a:gd name="connsiteX15" fmla="*/ 2066925 w 2600325"/>
                    <a:gd name="connsiteY15" fmla="*/ 142875 h 371475"/>
                    <a:gd name="connsiteX16" fmla="*/ 1830050 w 2600325"/>
                    <a:gd name="connsiteY16" fmla="*/ 163175 h 371475"/>
                    <a:gd name="connsiteX17" fmla="*/ 1543050 w 2600325"/>
                    <a:gd name="connsiteY17" fmla="*/ 171450 h 371475"/>
                    <a:gd name="connsiteX18" fmla="*/ 1133475 w 2600325"/>
                    <a:gd name="connsiteY18" fmla="*/ 171450 h 371475"/>
                    <a:gd name="connsiteX19" fmla="*/ 771525 w 2600325"/>
                    <a:gd name="connsiteY19" fmla="*/ 198776 h 371475"/>
                    <a:gd name="connsiteX20" fmla="*/ 438150 w 2600325"/>
                    <a:gd name="connsiteY20" fmla="*/ 247650 h 371475"/>
                    <a:gd name="connsiteX21" fmla="*/ 183863 w 2600325"/>
                    <a:gd name="connsiteY21" fmla="*/ 308937 h 371475"/>
                    <a:gd name="connsiteX22" fmla="*/ 0 w 2600325"/>
                    <a:gd name="connsiteY22"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44954 w 2600325"/>
                    <a:gd name="connsiteY6" fmla="*/ 348106 h 371475"/>
                    <a:gd name="connsiteX7" fmla="*/ 1623941 w 2600325"/>
                    <a:gd name="connsiteY7" fmla="*/ 350357 h 371475"/>
                    <a:gd name="connsiteX8" fmla="*/ 1773250 w 2600325"/>
                    <a:gd name="connsiteY8" fmla="*/ 355399 h 371475"/>
                    <a:gd name="connsiteX9" fmla="*/ 2036113 w 2600325"/>
                    <a:gd name="connsiteY9" fmla="*/ 345884 h 371475"/>
                    <a:gd name="connsiteX10" fmla="*/ 2216412 w 2600325"/>
                    <a:gd name="connsiteY10" fmla="*/ 312610 h 371475"/>
                    <a:gd name="connsiteX11" fmla="*/ 2366187 w 2600325"/>
                    <a:gd name="connsiteY11" fmla="*/ 236915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44954 w 2600325"/>
                    <a:gd name="connsiteY6" fmla="*/ 348106 h 371475"/>
                    <a:gd name="connsiteX7" fmla="*/ 1623941 w 2600325"/>
                    <a:gd name="connsiteY7" fmla="*/ 350357 h 371475"/>
                    <a:gd name="connsiteX8" fmla="*/ 1773250 w 2600325"/>
                    <a:gd name="connsiteY8" fmla="*/ 355399 h 371475"/>
                    <a:gd name="connsiteX9" fmla="*/ 2036113 w 2600325"/>
                    <a:gd name="connsiteY9" fmla="*/ 345884 h 371475"/>
                    <a:gd name="connsiteX10" fmla="*/ 2244488 w 2600325"/>
                    <a:gd name="connsiteY10" fmla="*/ 311165 h 371475"/>
                    <a:gd name="connsiteX11" fmla="*/ 2366187 w 2600325"/>
                    <a:gd name="connsiteY11" fmla="*/ 236915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23941 w 2600325"/>
                    <a:gd name="connsiteY7" fmla="*/ 350357 h 371475"/>
                    <a:gd name="connsiteX8" fmla="*/ 1773250 w 2600325"/>
                    <a:gd name="connsiteY8" fmla="*/ 355399 h 371475"/>
                    <a:gd name="connsiteX9" fmla="*/ 2036113 w 2600325"/>
                    <a:gd name="connsiteY9" fmla="*/ 345884 h 371475"/>
                    <a:gd name="connsiteX10" fmla="*/ 2244488 w 2600325"/>
                    <a:gd name="connsiteY10" fmla="*/ 311165 h 371475"/>
                    <a:gd name="connsiteX11" fmla="*/ 2366187 w 2600325"/>
                    <a:gd name="connsiteY11" fmla="*/ 236915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23941 w 2600325"/>
                    <a:gd name="connsiteY7" fmla="*/ 350357 h 371475"/>
                    <a:gd name="connsiteX8" fmla="*/ 1773250 w 2600325"/>
                    <a:gd name="connsiteY8" fmla="*/ 355399 h 371475"/>
                    <a:gd name="connsiteX9" fmla="*/ 2036113 w 2600325"/>
                    <a:gd name="connsiteY9" fmla="*/ 345884 h 371475"/>
                    <a:gd name="connsiteX10" fmla="*/ 2245068 w 2600325"/>
                    <a:gd name="connsiteY10" fmla="*/ 299959 h 371475"/>
                    <a:gd name="connsiteX11" fmla="*/ 2366187 w 2600325"/>
                    <a:gd name="connsiteY11" fmla="*/ 236915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36113 w 2600325"/>
                    <a:gd name="connsiteY9" fmla="*/ 345884 h 371475"/>
                    <a:gd name="connsiteX10" fmla="*/ 2245068 w 2600325"/>
                    <a:gd name="connsiteY10" fmla="*/ 299959 h 371475"/>
                    <a:gd name="connsiteX11" fmla="*/ 2366187 w 2600325"/>
                    <a:gd name="connsiteY11" fmla="*/ 236915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36113 w 2600325"/>
                    <a:gd name="connsiteY9" fmla="*/ 345884 h 371475"/>
                    <a:gd name="connsiteX10" fmla="*/ 2245068 w 2600325"/>
                    <a:gd name="connsiteY10" fmla="*/ 299959 h 371475"/>
                    <a:gd name="connsiteX11" fmla="*/ 2392428 w 2600325"/>
                    <a:gd name="connsiteY11" fmla="*/ 215139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92428 w 2600325"/>
                    <a:gd name="connsiteY11" fmla="*/ 215139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435797 w 2600325"/>
                    <a:gd name="connsiteY11" fmla="*/ 181693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593201 w 2600325"/>
                    <a:gd name="connsiteY3" fmla="*/ 295372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95100 w 2600325"/>
                    <a:gd name="connsiteY11" fmla="*/ 214617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615146 w 2600325"/>
                    <a:gd name="connsiteY3" fmla="*/ 279985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95100 w 2600325"/>
                    <a:gd name="connsiteY11" fmla="*/ 214617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3922 w 2600325"/>
                    <a:gd name="connsiteY2" fmla="*/ 307870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95100 w 2600325"/>
                    <a:gd name="connsiteY11" fmla="*/ 214617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95100 w 2600325"/>
                    <a:gd name="connsiteY11" fmla="*/ 214617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404215 w 2600325"/>
                    <a:gd name="connsiteY11" fmla="*/ 204513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183863 w 2600325"/>
                    <a:gd name="connsiteY22" fmla="*/ 308937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404215 w 2600325"/>
                    <a:gd name="connsiteY11" fmla="*/ 204513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433707 w 2600325"/>
                    <a:gd name="connsiteY11" fmla="*/ 171009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18059 w 2600325"/>
                    <a:gd name="connsiteY11" fmla="*/ 260203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264009 w 2600325"/>
                    <a:gd name="connsiteY11" fmla="*/ 295742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45068 w 2600325"/>
                    <a:gd name="connsiteY10" fmla="*/ 299959 h 371475"/>
                    <a:gd name="connsiteX11" fmla="*/ 2371645 w 2600325"/>
                    <a:gd name="connsiteY11" fmla="*/ 208118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25794 w 2600325"/>
                    <a:gd name="connsiteY10" fmla="*/ 314825 h 371475"/>
                    <a:gd name="connsiteX11" fmla="*/ 2371645 w 2600325"/>
                    <a:gd name="connsiteY11" fmla="*/ 208118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25794 w 2600325"/>
                    <a:gd name="connsiteY10" fmla="*/ 314825 h 371475"/>
                    <a:gd name="connsiteX11" fmla="*/ 2371645 w 2600325"/>
                    <a:gd name="connsiteY11" fmla="*/ 208118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25794 w 2600325"/>
                    <a:gd name="connsiteY10" fmla="*/ 314825 h 371475"/>
                    <a:gd name="connsiteX11" fmla="*/ 2360906 w 2600325"/>
                    <a:gd name="connsiteY11" fmla="*/ 224086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 name="connsiteX0" fmla="*/ 0 w 2600325"/>
                    <a:gd name="connsiteY0" fmla="*/ 371475 h 371475"/>
                    <a:gd name="connsiteX1" fmla="*/ 226309 w 2600325"/>
                    <a:gd name="connsiteY1" fmla="*/ 340720 h 371475"/>
                    <a:gd name="connsiteX2" fmla="*/ 405491 w 2600325"/>
                    <a:gd name="connsiteY2" fmla="*/ 315882 h 371475"/>
                    <a:gd name="connsiteX3" fmla="*/ 633262 w 2600325"/>
                    <a:gd name="connsiteY3" fmla="*/ 287531 h 371475"/>
                    <a:gd name="connsiteX4" fmla="*/ 826549 w 2600325"/>
                    <a:gd name="connsiteY4" fmla="*/ 281127 h 371475"/>
                    <a:gd name="connsiteX5" fmla="*/ 1098485 w 2600325"/>
                    <a:gd name="connsiteY5" fmla="*/ 294441 h 371475"/>
                    <a:gd name="connsiteX6" fmla="*/ 1514588 w 2600325"/>
                    <a:gd name="connsiteY6" fmla="*/ 337845 h 371475"/>
                    <a:gd name="connsiteX7" fmla="*/ 1654365 w 2600325"/>
                    <a:gd name="connsiteY7" fmla="*/ 349948 h 371475"/>
                    <a:gd name="connsiteX8" fmla="*/ 1773250 w 2600325"/>
                    <a:gd name="connsiteY8" fmla="*/ 355399 h 371475"/>
                    <a:gd name="connsiteX9" fmla="*/ 2075072 w 2600325"/>
                    <a:gd name="connsiteY9" fmla="*/ 346577 h 371475"/>
                    <a:gd name="connsiteX10" fmla="*/ 2223180 w 2600325"/>
                    <a:gd name="connsiteY10" fmla="*/ 301472 h 371475"/>
                    <a:gd name="connsiteX11" fmla="*/ 2360906 w 2600325"/>
                    <a:gd name="connsiteY11" fmla="*/ 224086 h 371475"/>
                    <a:gd name="connsiteX12" fmla="*/ 2562225 w 2600325"/>
                    <a:gd name="connsiteY12" fmla="*/ 47625 h 371475"/>
                    <a:gd name="connsiteX13" fmla="*/ 2600325 w 2600325"/>
                    <a:gd name="connsiteY13" fmla="*/ 0 h 371475"/>
                    <a:gd name="connsiteX14" fmla="*/ 2433013 w 2600325"/>
                    <a:gd name="connsiteY14" fmla="*/ 54262 h 371475"/>
                    <a:gd name="connsiteX15" fmla="*/ 2305050 w 2600325"/>
                    <a:gd name="connsiteY15" fmla="*/ 95250 h 371475"/>
                    <a:gd name="connsiteX16" fmla="*/ 2066925 w 2600325"/>
                    <a:gd name="connsiteY16" fmla="*/ 142875 h 371475"/>
                    <a:gd name="connsiteX17" fmla="*/ 1830050 w 2600325"/>
                    <a:gd name="connsiteY17" fmla="*/ 163175 h 371475"/>
                    <a:gd name="connsiteX18" fmla="*/ 1543050 w 2600325"/>
                    <a:gd name="connsiteY18" fmla="*/ 171450 h 371475"/>
                    <a:gd name="connsiteX19" fmla="*/ 1133475 w 2600325"/>
                    <a:gd name="connsiteY19" fmla="*/ 171450 h 371475"/>
                    <a:gd name="connsiteX20" fmla="*/ 771525 w 2600325"/>
                    <a:gd name="connsiteY20" fmla="*/ 198776 h 371475"/>
                    <a:gd name="connsiteX21" fmla="*/ 438150 w 2600325"/>
                    <a:gd name="connsiteY21" fmla="*/ 247650 h 371475"/>
                    <a:gd name="connsiteX22" fmla="*/ 261314 w 2600325"/>
                    <a:gd name="connsiteY22" fmla="*/ 293775 h 371475"/>
                    <a:gd name="connsiteX23" fmla="*/ 0 w 2600325"/>
                    <a:gd name="connsiteY23" fmla="*/ 37147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00325" h="371475">
                      <a:moveTo>
                        <a:pt x="0" y="371475"/>
                      </a:moveTo>
                      <a:lnTo>
                        <a:pt x="226309" y="340720"/>
                      </a:lnTo>
                      <a:lnTo>
                        <a:pt x="405491" y="315882"/>
                      </a:lnTo>
                      <a:lnTo>
                        <a:pt x="633262" y="287531"/>
                      </a:lnTo>
                      <a:lnTo>
                        <a:pt x="826549" y="281127"/>
                      </a:lnTo>
                      <a:cubicBezTo>
                        <a:pt x="912274" y="281127"/>
                        <a:pt x="983812" y="284988"/>
                        <a:pt x="1098485" y="294441"/>
                      </a:cubicBezTo>
                      <a:cubicBezTo>
                        <a:pt x="1213158" y="303894"/>
                        <a:pt x="1427139" y="329176"/>
                        <a:pt x="1514588" y="337845"/>
                      </a:cubicBezTo>
                      <a:cubicBezTo>
                        <a:pt x="1602037" y="346514"/>
                        <a:pt x="1616316" y="348733"/>
                        <a:pt x="1654365" y="349948"/>
                      </a:cubicBezTo>
                      <a:cubicBezTo>
                        <a:pt x="1692414" y="351164"/>
                        <a:pt x="1704427" y="355494"/>
                        <a:pt x="1773250" y="355399"/>
                      </a:cubicBezTo>
                      <a:cubicBezTo>
                        <a:pt x="1842073" y="355304"/>
                        <a:pt x="2008871" y="357610"/>
                        <a:pt x="2075072" y="346577"/>
                      </a:cubicBezTo>
                      <a:cubicBezTo>
                        <a:pt x="2144002" y="329107"/>
                        <a:pt x="2150112" y="331354"/>
                        <a:pt x="2223180" y="301472"/>
                      </a:cubicBezTo>
                      <a:cubicBezTo>
                        <a:pt x="2339083" y="251205"/>
                        <a:pt x="2313453" y="245680"/>
                        <a:pt x="2360906" y="224086"/>
                      </a:cubicBezTo>
                      <a:lnTo>
                        <a:pt x="2562225" y="47625"/>
                      </a:lnTo>
                      <a:lnTo>
                        <a:pt x="2600325" y="0"/>
                      </a:lnTo>
                      <a:lnTo>
                        <a:pt x="2433013" y="54262"/>
                      </a:lnTo>
                      <a:lnTo>
                        <a:pt x="2305050" y="95250"/>
                      </a:lnTo>
                      <a:lnTo>
                        <a:pt x="2066925" y="142875"/>
                      </a:lnTo>
                      <a:lnTo>
                        <a:pt x="1830050" y="163175"/>
                      </a:lnTo>
                      <a:cubicBezTo>
                        <a:pt x="1734383" y="165933"/>
                        <a:pt x="1659146" y="170071"/>
                        <a:pt x="1543050" y="171450"/>
                      </a:cubicBezTo>
                      <a:cubicBezTo>
                        <a:pt x="1426954" y="172829"/>
                        <a:pt x="1270000" y="171450"/>
                        <a:pt x="1133475" y="171450"/>
                      </a:cubicBezTo>
                      <a:lnTo>
                        <a:pt x="771525" y="198776"/>
                      </a:lnTo>
                      <a:lnTo>
                        <a:pt x="438150" y="247650"/>
                      </a:lnTo>
                      <a:lnTo>
                        <a:pt x="261314" y="293775"/>
                      </a:lnTo>
                      <a:lnTo>
                        <a:pt x="0" y="371475"/>
                      </a:lnTo>
                      <a:close/>
                    </a:path>
                  </a:pathLst>
                </a:custGeom>
                <a:grp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0" name="Star: 5 Points 9">
                <a:extLst>
                  <a:ext uri="{FF2B5EF4-FFF2-40B4-BE49-F238E27FC236}">
                    <a16:creationId xmlns:a16="http://schemas.microsoft.com/office/drawing/2014/main" id="{767BF6CA-4624-42EF-8361-09738E48CE6F}"/>
                  </a:ext>
                </a:extLst>
              </p:cNvPr>
              <p:cNvSpPr/>
              <p:nvPr/>
            </p:nvSpPr>
            <p:spPr>
              <a:xfrm>
                <a:off x="5459098" y="2758297"/>
                <a:ext cx="555887" cy="565897"/>
              </a:xfrm>
              <a:prstGeom prst="star5">
                <a:avLst/>
              </a:prstGeom>
              <a:solidFill>
                <a:srgbClr val="FFCC00"/>
              </a:solidFill>
              <a:ln>
                <a:solidFill>
                  <a:srgbClr val="FFCC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Star: 5 Points 10">
                <a:extLst>
                  <a:ext uri="{FF2B5EF4-FFF2-40B4-BE49-F238E27FC236}">
                    <a16:creationId xmlns:a16="http://schemas.microsoft.com/office/drawing/2014/main" id="{E6E4A1C5-F25D-463D-BB63-EB0276A0740A}"/>
                  </a:ext>
                </a:extLst>
              </p:cNvPr>
              <p:cNvSpPr/>
              <p:nvPr/>
            </p:nvSpPr>
            <p:spPr>
              <a:xfrm>
                <a:off x="5290617" y="2581835"/>
                <a:ext cx="889177" cy="882162"/>
              </a:xfrm>
              <a:prstGeom prst="star5">
                <a:avLst/>
              </a:prstGeom>
              <a:noFill/>
              <a:ln w="57150">
                <a:solidFill>
                  <a:srgbClr val="FFCC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5" name="Group 4">
              <a:extLst>
                <a:ext uri="{FF2B5EF4-FFF2-40B4-BE49-F238E27FC236}">
                  <a16:creationId xmlns:a16="http://schemas.microsoft.com/office/drawing/2014/main" id="{D7EF272A-4643-4B80-83B6-F3FBC919B2A6}"/>
                </a:ext>
              </a:extLst>
            </p:cNvPr>
            <p:cNvGrpSpPr/>
            <p:nvPr/>
          </p:nvGrpSpPr>
          <p:grpSpPr>
            <a:xfrm>
              <a:off x="2429608" y="3096207"/>
              <a:ext cx="7162063" cy="1510466"/>
              <a:chOff x="2429608" y="3096207"/>
              <a:chExt cx="7162063" cy="1510466"/>
            </a:xfrm>
          </p:grpSpPr>
          <p:sp>
            <p:nvSpPr>
              <p:cNvPr id="6" name="Text Box 2">
                <a:extLst>
                  <a:ext uri="{FF2B5EF4-FFF2-40B4-BE49-F238E27FC236}">
                    <a16:creationId xmlns:a16="http://schemas.microsoft.com/office/drawing/2014/main" id="{F08465D5-CF47-4EC3-9F1B-D5DC0FC00232}"/>
                  </a:ext>
                </a:extLst>
              </p:cNvPr>
              <p:cNvSpPr txBox="1">
                <a:spLocks noChangeArrowheads="1"/>
              </p:cNvSpPr>
              <p:nvPr/>
            </p:nvSpPr>
            <p:spPr bwMode="auto">
              <a:xfrm>
                <a:off x="2429608" y="3096207"/>
                <a:ext cx="7162063" cy="863115"/>
              </a:xfrm>
              <a:prstGeom prst="rect">
                <a:avLst/>
              </a:prstGeom>
              <a:noFill/>
              <a:ln w="9525">
                <a:noFill/>
                <a:miter lim="800000"/>
                <a:headEnd/>
                <a:tailEnd/>
              </a:ln>
              <a:effectLst/>
            </p:spPr>
            <p:txBody>
              <a:bodyPr rot="0" vert="horz" wrap="square" lIns="91440" tIns="45720" rIns="91440" bIns="45720" anchor="t" anchorCtr="0">
                <a:noAutofit/>
              </a:bodyPr>
              <a:lstStyle/>
              <a:p>
                <a:pPr algn="ctr">
                  <a:lnSpc>
                    <a:spcPct val="107000"/>
                  </a:lnSpc>
                  <a:spcAft>
                    <a:spcPts val="800"/>
                  </a:spcAft>
                </a:pPr>
                <a:r>
                  <a:rPr lang="en-US" sz="6600" b="1" dirty="0">
                    <a:solidFill>
                      <a:srgbClr val="002060"/>
                    </a:solidFill>
                    <a:latin typeface="Georgia" panose="02040502050405020303" pitchFamily="18" charset="0"/>
                    <a:ea typeface="Calibri" panose="020F0502020204030204" pitchFamily="34" charset="0"/>
                    <a:cs typeface="Times New Roman" panose="02020603050405020304" pitchFamily="18" charset="0"/>
                  </a:rPr>
                  <a:t>ST</a:t>
                </a:r>
                <a:r>
                  <a:rPr lang="en-US" sz="6000" b="1" dirty="0">
                    <a:solidFill>
                      <a:srgbClr val="002060"/>
                    </a:solidFill>
                    <a:latin typeface="Georgia" panose="02040502050405020303" pitchFamily="18" charset="0"/>
                    <a:ea typeface="Batang" panose="02030600000101010101" pitchFamily="18" charset="-127"/>
                    <a:cs typeface="Vani" panose="020B0502040204020203" pitchFamily="34" charset="0"/>
                  </a:rPr>
                  <a:t>a</a:t>
                </a:r>
                <a:r>
                  <a:rPr lang="en-US" sz="6600" b="1" dirty="0">
                    <a:solidFill>
                      <a:srgbClr val="002060"/>
                    </a:solidFill>
                    <a:latin typeface="Georgia" panose="02040502050405020303" pitchFamily="18" charset="0"/>
                    <a:ea typeface="Calibri" panose="020F0502020204030204" pitchFamily="34" charset="0"/>
                    <a:cs typeface="Times New Roman" panose="02020603050405020304" pitchFamily="18" charset="0"/>
                  </a:rPr>
                  <a:t>R TRIAL</a:t>
                </a:r>
                <a:endParaRPr lang="en-US" sz="1600" b="1" dirty="0">
                  <a:latin typeface="Georgia" panose="02040502050405020303" pitchFamily="18" charset="0"/>
                  <a:ea typeface="Calibri" panose="020F050202020403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90D56EFE-CA1A-41DB-97DE-3AFF911CEC52}"/>
                  </a:ext>
                </a:extLst>
              </p:cNvPr>
              <p:cNvSpPr txBox="1">
                <a:spLocks noChangeArrowheads="1"/>
              </p:cNvSpPr>
              <p:nvPr/>
            </p:nvSpPr>
            <p:spPr bwMode="auto">
              <a:xfrm>
                <a:off x="3055816" y="4208486"/>
                <a:ext cx="6091999" cy="398187"/>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r>
                  <a:rPr lang="en-US" sz="1700" b="1" i="1" dirty="0">
                    <a:solidFill>
                      <a:srgbClr val="002060"/>
                    </a:solidFill>
                    <a:latin typeface="Cambria" panose="02040503050406030204" pitchFamily="18" charset="0"/>
                    <a:ea typeface="Calibri" panose="020F0502020204030204" pitchFamily="34" charset="0"/>
                    <a:cs typeface="Angsana New" panose="02020603050405020304" pitchFamily="18" charset="-34"/>
                  </a:rPr>
                  <a:t>Surgical Timing and Rehabilitation </a:t>
                </a:r>
              </a:p>
              <a:p>
                <a:pPr marL="0" marR="0" algn="ctr">
                  <a:lnSpc>
                    <a:spcPct val="107000"/>
                  </a:lnSpc>
                  <a:spcBef>
                    <a:spcPts val="0"/>
                  </a:spcBef>
                  <a:spcAft>
                    <a:spcPts val="0"/>
                  </a:spcAft>
                </a:pPr>
                <a:r>
                  <a:rPr lang="en-US" sz="1700" b="1" i="1" dirty="0">
                    <a:solidFill>
                      <a:srgbClr val="002060"/>
                    </a:solidFill>
                    <a:latin typeface="Cambria" panose="02040503050406030204" pitchFamily="18" charset="0"/>
                    <a:ea typeface="Calibri" panose="020F0502020204030204" pitchFamily="34" charset="0"/>
                    <a:cs typeface="Angsana New" panose="02020603050405020304" pitchFamily="18" charset="-34"/>
                  </a:rPr>
                  <a:t>After Multiligament Knee Injuries </a:t>
                </a:r>
                <a:endParaRPr lang="en-US" sz="1700" dirty="0">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18" name="Picture 17">
            <a:extLst>
              <a:ext uri="{FF2B5EF4-FFF2-40B4-BE49-F238E27FC236}">
                <a16:creationId xmlns:a16="http://schemas.microsoft.com/office/drawing/2014/main" id="{802DEBE6-0915-4034-A5FE-18E658E6C7C0}"/>
              </a:ext>
            </a:extLst>
          </p:cNvPr>
          <p:cNvPicPr>
            <a:picLocks noChangeAspect="1"/>
          </p:cNvPicPr>
          <p:nvPr/>
        </p:nvPicPr>
        <p:blipFill>
          <a:blip r:embed="rId2"/>
          <a:stretch>
            <a:fillRect/>
          </a:stretch>
        </p:blipFill>
        <p:spPr>
          <a:xfrm>
            <a:off x="7980180" y="2615089"/>
            <a:ext cx="1965503" cy="675004"/>
          </a:xfrm>
          <a:prstGeom prst="rect">
            <a:avLst/>
          </a:prstGeom>
        </p:spPr>
      </p:pic>
    </p:spTree>
    <p:extLst>
      <p:ext uri="{BB962C8B-B14F-4D97-AF65-F5344CB8AC3E}">
        <p14:creationId xmlns:p14="http://schemas.microsoft.com/office/powerpoint/2010/main" val="1252560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76" y="964819"/>
            <a:ext cx="10515600" cy="1325563"/>
          </a:xfrm>
        </p:spPr>
        <p:txBody>
          <a:bodyPr/>
          <a:lstStyle/>
          <a:p>
            <a:r>
              <a:rPr lang="en-US" b="1" dirty="0">
                <a:solidFill>
                  <a:schemeClr val="accent1">
                    <a:lumMod val="50000"/>
                  </a:schemeClr>
                </a:solidFill>
                <a:latin typeface="+mn-lt"/>
              </a:rPr>
              <a:t>Internet Calendaring and Scheduling</a:t>
            </a:r>
          </a:p>
        </p:txBody>
      </p:sp>
      <p:sp>
        <p:nvSpPr>
          <p:cNvPr id="3" name="Title 1"/>
          <p:cNvSpPr txBox="1">
            <a:spLocks/>
          </p:cNvSpPr>
          <p:nvPr/>
        </p:nvSpPr>
        <p:spPr>
          <a:xfrm>
            <a:off x="646176" y="202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lumMod val="50000"/>
                  </a:schemeClr>
                </a:solidFill>
                <a:latin typeface="+mn-lt"/>
              </a:rPr>
              <a:t>Optimizing Centralized Research Follow-Up</a:t>
            </a:r>
          </a:p>
        </p:txBody>
      </p:sp>
      <p:pic>
        <p:nvPicPr>
          <p:cNvPr id="5" name="Picture 4">
            <a:extLst>
              <a:ext uri="{FF2B5EF4-FFF2-40B4-BE49-F238E27FC236}">
                <a16:creationId xmlns:a16="http://schemas.microsoft.com/office/drawing/2014/main" id="{FCBEE11F-F836-4136-B43A-60ACD527E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546" y="2056730"/>
            <a:ext cx="9554908" cy="4801270"/>
          </a:xfrm>
          <a:prstGeom prst="rect">
            <a:avLst/>
          </a:prstGeom>
        </p:spPr>
      </p:pic>
    </p:spTree>
    <p:extLst>
      <p:ext uri="{BB962C8B-B14F-4D97-AF65-F5344CB8AC3E}">
        <p14:creationId xmlns:p14="http://schemas.microsoft.com/office/powerpoint/2010/main" val="392723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89"/>
            <a:ext cx="10515600" cy="1325563"/>
          </a:xfrm>
        </p:spPr>
        <p:txBody>
          <a:bodyPr/>
          <a:lstStyle/>
          <a:p>
            <a:r>
              <a:rPr lang="en-US" b="1" dirty="0">
                <a:solidFill>
                  <a:schemeClr val="accent1">
                    <a:lumMod val="50000"/>
                  </a:schemeClr>
                </a:solidFill>
                <a:latin typeface="+mn-lt"/>
              </a:rPr>
              <a:t>ICS Survey Reminders – Technical Algorithm</a:t>
            </a:r>
          </a:p>
        </p:txBody>
      </p:sp>
      <p:sp>
        <p:nvSpPr>
          <p:cNvPr id="4" name="Rectangle 3"/>
          <p:cNvSpPr/>
          <p:nvPr/>
        </p:nvSpPr>
        <p:spPr>
          <a:xfrm>
            <a:off x="7315200" y="1534113"/>
            <a:ext cx="3467594" cy="698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REDCap</a:t>
            </a:r>
            <a:r>
              <a:rPr lang="en-US" dirty="0"/>
              <a:t> Server</a:t>
            </a:r>
          </a:p>
        </p:txBody>
      </p:sp>
      <p:sp>
        <p:nvSpPr>
          <p:cNvPr id="5" name="Rectangle 4"/>
          <p:cNvSpPr/>
          <p:nvPr/>
        </p:nvSpPr>
        <p:spPr>
          <a:xfrm>
            <a:off x="6853053" y="5341382"/>
            <a:ext cx="4500747" cy="560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Server hosting Custom Web Application (.NET)</a:t>
            </a:r>
          </a:p>
        </p:txBody>
      </p:sp>
      <p:sp>
        <p:nvSpPr>
          <p:cNvPr id="6" name="Rectangle 5"/>
          <p:cNvSpPr/>
          <p:nvPr/>
        </p:nvSpPr>
        <p:spPr>
          <a:xfrm>
            <a:off x="7315200" y="2232561"/>
            <a:ext cx="3467592" cy="46313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REDCap</a:t>
            </a:r>
            <a:r>
              <a:rPr lang="en-US" dirty="0"/>
              <a:t> API</a:t>
            </a:r>
          </a:p>
        </p:txBody>
      </p:sp>
      <p:sp>
        <p:nvSpPr>
          <p:cNvPr id="7" name="Can 6"/>
          <p:cNvSpPr/>
          <p:nvPr/>
        </p:nvSpPr>
        <p:spPr>
          <a:xfrm>
            <a:off x="9797144" y="5899192"/>
            <a:ext cx="1211280" cy="87326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SQL Database</a:t>
            </a:r>
          </a:p>
        </p:txBody>
      </p:sp>
      <p:cxnSp>
        <p:nvCxnSpPr>
          <p:cNvPr id="9" name="Straight Arrow Connector 8"/>
          <p:cNvCxnSpPr/>
          <p:nvPr/>
        </p:nvCxnSpPr>
        <p:spPr>
          <a:xfrm flipH="1">
            <a:off x="7505195" y="2719443"/>
            <a:ext cx="11876" cy="2598195"/>
          </a:xfrm>
          <a:prstGeom prst="straightConnector1">
            <a:avLst/>
          </a:prstGeom>
          <a:ln w="57150">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517071" y="2911074"/>
            <a:ext cx="2489859" cy="1569660"/>
          </a:xfrm>
          <a:prstGeom prst="rect">
            <a:avLst/>
          </a:prstGeom>
          <a:noFill/>
        </p:spPr>
        <p:txBody>
          <a:bodyPr wrap="square" rtlCol="0">
            <a:spAutoFit/>
          </a:bodyPr>
          <a:lstStyle/>
          <a:p>
            <a:r>
              <a:rPr lang="en-US" sz="2400" b="1" dirty="0"/>
              <a:t>Step 1</a:t>
            </a:r>
            <a:r>
              <a:rPr lang="en-US" sz="2400" dirty="0"/>
              <a:t>: After randomization </a:t>
            </a:r>
            <a:r>
              <a:rPr lang="en-US" sz="2400" dirty="0" err="1"/>
              <a:t>REDCap</a:t>
            </a:r>
            <a:r>
              <a:rPr lang="en-US" sz="2400" dirty="0"/>
              <a:t> sends to the application.  </a:t>
            </a:r>
          </a:p>
        </p:txBody>
      </p:sp>
      <p:cxnSp>
        <p:nvCxnSpPr>
          <p:cNvPr id="12" name="Straight Arrow Connector 11"/>
          <p:cNvCxnSpPr/>
          <p:nvPr/>
        </p:nvCxnSpPr>
        <p:spPr>
          <a:xfrm flipH="1" flipV="1">
            <a:off x="10135586" y="2719443"/>
            <a:ext cx="17817" cy="2621939"/>
          </a:xfrm>
          <a:prstGeom prst="straightConnector1">
            <a:avLst/>
          </a:prstGeom>
          <a:ln w="57150">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196490" y="3021186"/>
            <a:ext cx="1663278" cy="2308324"/>
          </a:xfrm>
          <a:prstGeom prst="rect">
            <a:avLst/>
          </a:prstGeom>
          <a:noFill/>
        </p:spPr>
        <p:txBody>
          <a:bodyPr wrap="square" rtlCol="0">
            <a:spAutoFit/>
          </a:bodyPr>
          <a:lstStyle/>
          <a:p>
            <a:r>
              <a:rPr lang="en-US" sz="2400" b="1" dirty="0"/>
              <a:t>Step 2: </a:t>
            </a:r>
            <a:r>
              <a:rPr lang="en-US" sz="2400" dirty="0"/>
              <a:t>Application sends </a:t>
            </a:r>
            <a:r>
              <a:rPr lang="en-US" sz="2400" dirty="0" err="1"/>
              <a:t>REDCap</a:t>
            </a:r>
            <a:r>
              <a:rPr lang="en-US" sz="2400" dirty="0"/>
              <a:t> GUID for PID.</a:t>
            </a:r>
          </a:p>
        </p:txBody>
      </p:sp>
      <p:sp>
        <p:nvSpPr>
          <p:cNvPr id="14" name="Rectangle 13"/>
          <p:cNvSpPr/>
          <p:nvPr/>
        </p:nvSpPr>
        <p:spPr>
          <a:xfrm>
            <a:off x="95003" y="1569739"/>
            <a:ext cx="1222168" cy="4498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Participant</a:t>
            </a:r>
          </a:p>
        </p:txBody>
      </p:sp>
      <p:cxnSp>
        <p:nvCxnSpPr>
          <p:cNvPr id="16" name="Straight Arrow Connector 15"/>
          <p:cNvCxnSpPr/>
          <p:nvPr/>
        </p:nvCxnSpPr>
        <p:spPr>
          <a:xfrm flipH="1">
            <a:off x="1317171" y="2211005"/>
            <a:ext cx="5998029" cy="1"/>
          </a:xfrm>
          <a:prstGeom prst="straightConnector1">
            <a:avLst/>
          </a:prstGeom>
          <a:ln w="57150">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103417" y="2202246"/>
            <a:ext cx="4600699" cy="1200329"/>
          </a:xfrm>
          <a:prstGeom prst="rect">
            <a:avLst/>
          </a:prstGeom>
          <a:noFill/>
        </p:spPr>
        <p:txBody>
          <a:bodyPr wrap="square" rtlCol="0">
            <a:spAutoFit/>
          </a:bodyPr>
          <a:lstStyle/>
          <a:p>
            <a:r>
              <a:rPr lang="en-US" sz="2400" b="1" dirty="0"/>
              <a:t>Step 3</a:t>
            </a:r>
            <a:r>
              <a:rPr lang="en-US" sz="2400" dirty="0"/>
              <a:t>: Sends survey message with link where ICS file can be download is based on the GUID.</a:t>
            </a:r>
          </a:p>
        </p:txBody>
      </p:sp>
      <p:cxnSp>
        <p:nvCxnSpPr>
          <p:cNvPr id="19" name="Elbow Connector 18"/>
          <p:cNvCxnSpPr>
            <a:stCxn id="14" idx="3"/>
            <a:endCxn id="5" idx="1"/>
          </p:cNvCxnSpPr>
          <p:nvPr/>
        </p:nvCxnSpPr>
        <p:spPr>
          <a:xfrm>
            <a:off x="1317171" y="3819015"/>
            <a:ext cx="5535882" cy="1802427"/>
          </a:xfrm>
          <a:prstGeom prst="bentConnector3">
            <a:avLst>
              <a:gd name="adj1" fmla="val 50000"/>
            </a:avLst>
          </a:prstGeom>
          <a:ln w="57150">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31916" y="3766257"/>
            <a:ext cx="1951948" cy="1569660"/>
          </a:xfrm>
          <a:prstGeom prst="rect">
            <a:avLst/>
          </a:prstGeom>
          <a:noFill/>
        </p:spPr>
        <p:txBody>
          <a:bodyPr wrap="square" rtlCol="0">
            <a:spAutoFit/>
          </a:bodyPr>
          <a:lstStyle/>
          <a:p>
            <a:r>
              <a:rPr lang="en-US" sz="2400" b="1" dirty="0"/>
              <a:t>Step 4</a:t>
            </a:r>
            <a:r>
              <a:rPr lang="en-US" sz="2400" dirty="0"/>
              <a:t>: follows link to download ICS file</a:t>
            </a:r>
          </a:p>
        </p:txBody>
      </p:sp>
      <p:sp>
        <p:nvSpPr>
          <p:cNvPr id="23" name="TextBox 22"/>
          <p:cNvSpPr txBox="1"/>
          <p:nvPr/>
        </p:nvSpPr>
        <p:spPr>
          <a:xfrm>
            <a:off x="4185558" y="5735661"/>
            <a:ext cx="3007424" cy="1200329"/>
          </a:xfrm>
          <a:prstGeom prst="rect">
            <a:avLst/>
          </a:prstGeom>
          <a:noFill/>
        </p:spPr>
        <p:txBody>
          <a:bodyPr wrap="square" rtlCol="0">
            <a:spAutoFit/>
          </a:bodyPr>
          <a:lstStyle/>
          <a:p>
            <a:r>
              <a:rPr lang="en-US" sz="2400" b="1" dirty="0"/>
              <a:t>Step 5</a:t>
            </a:r>
            <a:r>
              <a:rPr lang="en-US" sz="2400" dirty="0"/>
              <a:t>: Client is prompted to add reminder to calendar</a:t>
            </a:r>
          </a:p>
        </p:txBody>
      </p:sp>
      <p:cxnSp>
        <p:nvCxnSpPr>
          <p:cNvPr id="39" name="Elbow Connector 38"/>
          <p:cNvCxnSpPr/>
          <p:nvPr/>
        </p:nvCxnSpPr>
        <p:spPr>
          <a:xfrm rot="10800000" flipV="1">
            <a:off x="1317171" y="5788243"/>
            <a:ext cx="5736774" cy="280048"/>
          </a:xfrm>
          <a:prstGeom prst="bentConnector3">
            <a:avLst>
              <a:gd name="adj1" fmla="val 50000"/>
            </a:avLst>
          </a:prstGeom>
          <a:ln w="5715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77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7" grpId="0"/>
      <p:bldP spid="20"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4947"/>
          <a:stretch/>
        </p:blipFill>
        <p:spPr>
          <a:xfrm>
            <a:off x="708601" y="1155406"/>
            <a:ext cx="10122218" cy="148234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295" y="2783044"/>
            <a:ext cx="3084317" cy="404766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358" y="3355103"/>
            <a:ext cx="7161497" cy="2145510"/>
          </a:xfrm>
          <a:prstGeom prst="rect">
            <a:avLst/>
          </a:prstGeom>
        </p:spPr>
      </p:pic>
      <p:sp>
        <p:nvSpPr>
          <p:cNvPr id="6" name="Title 1">
            <a:extLst>
              <a:ext uri="{FF2B5EF4-FFF2-40B4-BE49-F238E27FC236}">
                <a16:creationId xmlns:a16="http://schemas.microsoft.com/office/drawing/2014/main" id="{5A5D27D0-CC44-4D72-AE5A-0056700A377D}"/>
              </a:ext>
            </a:extLst>
          </p:cNvPr>
          <p:cNvSpPr>
            <a:spLocks noGrp="1"/>
          </p:cNvSpPr>
          <p:nvPr>
            <p:ph type="title"/>
          </p:nvPr>
        </p:nvSpPr>
        <p:spPr>
          <a:xfrm>
            <a:off x="838200" y="124489"/>
            <a:ext cx="10515600" cy="1030917"/>
          </a:xfrm>
        </p:spPr>
        <p:txBody>
          <a:bodyPr/>
          <a:lstStyle/>
          <a:p>
            <a:r>
              <a:rPr lang="en-US" b="1" dirty="0">
                <a:solidFill>
                  <a:schemeClr val="accent1">
                    <a:lumMod val="50000"/>
                  </a:schemeClr>
                </a:solidFill>
                <a:latin typeface="+mn-lt"/>
              </a:rPr>
              <a:t>Follow-up Dashboard</a:t>
            </a:r>
          </a:p>
        </p:txBody>
      </p:sp>
    </p:spTree>
    <p:extLst>
      <p:ext uri="{BB962C8B-B14F-4D97-AF65-F5344CB8AC3E}">
        <p14:creationId xmlns:p14="http://schemas.microsoft.com/office/powerpoint/2010/main" val="163889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138" y="78517"/>
            <a:ext cx="11314880" cy="1325563"/>
          </a:xfrm>
        </p:spPr>
        <p:txBody>
          <a:bodyPr/>
          <a:lstStyle/>
          <a:p>
            <a:r>
              <a:rPr lang="en-US" b="1" dirty="0">
                <a:solidFill>
                  <a:schemeClr val="accent1">
                    <a:lumMod val="50000"/>
                  </a:schemeClr>
                </a:solidFill>
                <a:latin typeface="+mn-lt"/>
              </a:rPr>
              <a:t>Follow-up dashboard - Technical Algorithm</a:t>
            </a:r>
          </a:p>
        </p:txBody>
      </p:sp>
      <p:sp>
        <p:nvSpPr>
          <p:cNvPr id="4" name="Rectangle 3"/>
          <p:cNvSpPr/>
          <p:nvPr/>
        </p:nvSpPr>
        <p:spPr>
          <a:xfrm>
            <a:off x="6853053" y="1534113"/>
            <a:ext cx="4707313" cy="698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REDCap</a:t>
            </a:r>
            <a:r>
              <a:rPr lang="en-US" dirty="0"/>
              <a:t> Server</a:t>
            </a:r>
          </a:p>
        </p:txBody>
      </p:sp>
      <p:sp>
        <p:nvSpPr>
          <p:cNvPr id="5" name="Rectangle 4"/>
          <p:cNvSpPr/>
          <p:nvPr/>
        </p:nvSpPr>
        <p:spPr>
          <a:xfrm>
            <a:off x="6853053" y="5341382"/>
            <a:ext cx="4500747" cy="560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Server hosting Custom Web Application (.NET)</a:t>
            </a:r>
          </a:p>
        </p:txBody>
      </p:sp>
      <p:sp>
        <p:nvSpPr>
          <p:cNvPr id="6" name="Rectangle 5"/>
          <p:cNvSpPr/>
          <p:nvPr/>
        </p:nvSpPr>
        <p:spPr>
          <a:xfrm>
            <a:off x="6853053" y="2232561"/>
            <a:ext cx="4707313" cy="46313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REDCap</a:t>
            </a:r>
            <a:r>
              <a:rPr lang="en-US" dirty="0"/>
              <a:t> API</a:t>
            </a:r>
          </a:p>
        </p:txBody>
      </p:sp>
      <p:sp>
        <p:nvSpPr>
          <p:cNvPr id="17" name="Rectangle 16"/>
          <p:cNvSpPr/>
          <p:nvPr/>
        </p:nvSpPr>
        <p:spPr>
          <a:xfrm>
            <a:off x="238988" y="3966286"/>
            <a:ext cx="1318162" cy="28063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Coordinator</a:t>
            </a:r>
          </a:p>
        </p:txBody>
      </p:sp>
      <p:sp>
        <p:nvSpPr>
          <p:cNvPr id="18" name="Rectangle 17"/>
          <p:cNvSpPr/>
          <p:nvPr/>
        </p:nvSpPr>
        <p:spPr>
          <a:xfrm>
            <a:off x="256572" y="1389982"/>
            <a:ext cx="1318162" cy="155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Participant</a:t>
            </a:r>
          </a:p>
        </p:txBody>
      </p:sp>
      <p:sp>
        <p:nvSpPr>
          <p:cNvPr id="19" name="TextBox 18"/>
          <p:cNvSpPr txBox="1"/>
          <p:nvPr/>
        </p:nvSpPr>
        <p:spPr>
          <a:xfrm>
            <a:off x="1487388" y="3999179"/>
            <a:ext cx="4901537" cy="830997"/>
          </a:xfrm>
          <a:prstGeom prst="rect">
            <a:avLst/>
          </a:prstGeom>
          <a:noFill/>
        </p:spPr>
        <p:txBody>
          <a:bodyPr wrap="square" rtlCol="0">
            <a:spAutoFit/>
          </a:bodyPr>
          <a:lstStyle/>
          <a:p>
            <a:r>
              <a:rPr lang="en-US" sz="2400" b="1" dirty="0"/>
              <a:t>Step 1</a:t>
            </a:r>
            <a:r>
              <a:rPr lang="en-US" sz="2400" dirty="0"/>
              <a:t>: Identify participants on dashboard</a:t>
            </a:r>
          </a:p>
        </p:txBody>
      </p:sp>
      <p:sp>
        <p:nvSpPr>
          <p:cNvPr id="26" name="Can 25"/>
          <p:cNvSpPr/>
          <p:nvPr/>
        </p:nvSpPr>
        <p:spPr>
          <a:xfrm>
            <a:off x="10142520" y="5899192"/>
            <a:ext cx="1211280" cy="87326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SQL Database</a:t>
            </a:r>
          </a:p>
        </p:txBody>
      </p:sp>
      <p:sp>
        <p:nvSpPr>
          <p:cNvPr id="15" name="TextBox 14"/>
          <p:cNvSpPr txBox="1"/>
          <p:nvPr/>
        </p:nvSpPr>
        <p:spPr>
          <a:xfrm>
            <a:off x="915653" y="3168182"/>
            <a:ext cx="3770403" cy="461665"/>
          </a:xfrm>
          <a:prstGeom prst="rect">
            <a:avLst/>
          </a:prstGeom>
          <a:noFill/>
        </p:spPr>
        <p:txBody>
          <a:bodyPr wrap="square" rtlCol="0">
            <a:spAutoFit/>
          </a:bodyPr>
          <a:lstStyle/>
          <a:p>
            <a:r>
              <a:rPr lang="en-US" sz="2400" b="1" dirty="0"/>
              <a:t>Step 2:  </a:t>
            </a:r>
            <a:r>
              <a:rPr lang="en-US" sz="2400" dirty="0"/>
              <a:t>contact participant.</a:t>
            </a:r>
          </a:p>
        </p:txBody>
      </p:sp>
      <p:sp>
        <p:nvSpPr>
          <p:cNvPr id="10" name="Rectangle 9"/>
          <p:cNvSpPr/>
          <p:nvPr/>
        </p:nvSpPr>
        <p:spPr>
          <a:xfrm>
            <a:off x="6624451" y="3834307"/>
            <a:ext cx="225632" cy="2772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876300" y="5935882"/>
            <a:ext cx="3188524" cy="830997"/>
          </a:xfrm>
          <a:prstGeom prst="rect">
            <a:avLst/>
          </a:prstGeom>
          <a:noFill/>
        </p:spPr>
        <p:txBody>
          <a:bodyPr wrap="square" rtlCol="0">
            <a:spAutoFit/>
          </a:bodyPr>
          <a:lstStyle/>
          <a:p>
            <a:r>
              <a:rPr lang="en-US" sz="2400" b="1" dirty="0"/>
              <a:t>Step 3:  </a:t>
            </a:r>
            <a:r>
              <a:rPr lang="en-US" sz="2400" dirty="0"/>
              <a:t>Send survey link via email or SMS.</a:t>
            </a:r>
          </a:p>
        </p:txBody>
      </p:sp>
      <p:sp>
        <p:nvSpPr>
          <p:cNvPr id="13" name="Cloud 12"/>
          <p:cNvSpPr/>
          <p:nvPr/>
        </p:nvSpPr>
        <p:spPr>
          <a:xfrm>
            <a:off x="9013372" y="3270229"/>
            <a:ext cx="2031670" cy="112815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SMTP (email) or </a:t>
            </a:r>
            <a:r>
              <a:rPr lang="en-US" dirty="0" err="1"/>
              <a:t>Twilio</a:t>
            </a:r>
            <a:r>
              <a:rPr lang="en-US" dirty="0"/>
              <a:t> (</a:t>
            </a:r>
            <a:r>
              <a:rPr lang="en-US" dirty="0" err="1"/>
              <a:t>sms</a:t>
            </a:r>
            <a:r>
              <a:rPr lang="en-US" dirty="0"/>
              <a:t>)</a:t>
            </a:r>
          </a:p>
        </p:txBody>
      </p:sp>
      <p:cxnSp>
        <p:nvCxnSpPr>
          <p:cNvPr id="16" name="Straight Arrow Connector 15"/>
          <p:cNvCxnSpPr>
            <a:cxnSpLocks/>
            <a:stCxn id="17" idx="0"/>
          </p:cNvCxnSpPr>
          <p:nvPr/>
        </p:nvCxnSpPr>
        <p:spPr>
          <a:xfrm flipH="1" flipV="1">
            <a:off x="895099" y="2941258"/>
            <a:ext cx="2970" cy="1025028"/>
          </a:xfrm>
          <a:prstGeom prst="straightConnector1">
            <a:avLst/>
          </a:prstGeom>
          <a:ln w="57150">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flipV="1">
            <a:off x="1658679" y="5899192"/>
            <a:ext cx="4955877" cy="36690"/>
          </a:xfrm>
          <a:prstGeom prst="straightConnector1">
            <a:avLst/>
          </a:prstGeom>
          <a:ln w="57150">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9714016" y="4286992"/>
            <a:ext cx="95002" cy="1052290"/>
          </a:xfrm>
          <a:prstGeom prst="straightConnector1">
            <a:avLst/>
          </a:prstGeom>
          <a:ln w="57150">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712033" y="4616634"/>
            <a:ext cx="3349334" cy="461665"/>
          </a:xfrm>
          <a:prstGeom prst="rect">
            <a:avLst/>
          </a:prstGeom>
          <a:noFill/>
        </p:spPr>
        <p:txBody>
          <a:bodyPr wrap="square" rtlCol="0">
            <a:spAutoFit/>
          </a:bodyPr>
          <a:lstStyle/>
          <a:p>
            <a:r>
              <a:rPr lang="en-US" sz="2400" b="1" dirty="0"/>
              <a:t>Step 5:  </a:t>
            </a:r>
            <a:r>
              <a:rPr lang="en-US" sz="2400" dirty="0"/>
              <a:t>Send link or SMS.</a:t>
            </a:r>
          </a:p>
        </p:txBody>
      </p:sp>
      <p:sp>
        <p:nvSpPr>
          <p:cNvPr id="30" name="TextBox 29"/>
          <p:cNvSpPr txBox="1"/>
          <p:nvPr/>
        </p:nvSpPr>
        <p:spPr>
          <a:xfrm>
            <a:off x="7119256" y="3321642"/>
            <a:ext cx="1574966" cy="1200329"/>
          </a:xfrm>
          <a:prstGeom prst="rect">
            <a:avLst/>
          </a:prstGeom>
          <a:noFill/>
        </p:spPr>
        <p:txBody>
          <a:bodyPr wrap="square" rtlCol="0">
            <a:spAutoFit/>
          </a:bodyPr>
          <a:lstStyle/>
          <a:p>
            <a:r>
              <a:rPr lang="en-US" sz="2400" b="1" dirty="0"/>
              <a:t>Step 4:  </a:t>
            </a:r>
            <a:r>
              <a:rPr lang="en-US" sz="2400" dirty="0"/>
              <a:t>Identify survey</a:t>
            </a:r>
          </a:p>
        </p:txBody>
      </p:sp>
      <p:cxnSp>
        <p:nvCxnSpPr>
          <p:cNvPr id="32" name="Straight Arrow Connector 31"/>
          <p:cNvCxnSpPr/>
          <p:nvPr/>
        </p:nvCxnSpPr>
        <p:spPr>
          <a:xfrm flipH="1" flipV="1">
            <a:off x="1554180" y="2175148"/>
            <a:ext cx="8454473" cy="1169112"/>
          </a:xfrm>
          <a:prstGeom prst="straightConnector1">
            <a:avLst/>
          </a:prstGeom>
          <a:ln w="57150">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119256" y="2695699"/>
            <a:ext cx="0" cy="2643583"/>
          </a:xfrm>
          <a:prstGeom prst="straightConnector1">
            <a:avLst/>
          </a:prstGeom>
          <a:ln w="57150">
            <a:headEnd type="triangle"/>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cxnSpLocks/>
          </p:cNvCxnSpPr>
          <p:nvPr/>
        </p:nvCxnSpPr>
        <p:spPr>
          <a:xfrm>
            <a:off x="1754372" y="2064229"/>
            <a:ext cx="5098681" cy="101391"/>
          </a:xfrm>
          <a:prstGeom prst="straightConnector1">
            <a:avLst/>
          </a:prstGeom>
          <a:ln w="57150">
            <a:tailEnd type="triangle" w="lg"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512127" y="1602564"/>
            <a:ext cx="5337956" cy="461665"/>
          </a:xfrm>
          <a:prstGeom prst="rect">
            <a:avLst/>
          </a:prstGeom>
          <a:noFill/>
        </p:spPr>
        <p:txBody>
          <a:bodyPr wrap="square" rtlCol="0">
            <a:spAutoFit/>
          </a:bodyPr>
          <a:lstStyle/>
          <a:p>
            <a:r>
              <a:rPr lang="en-US" sz="2400" b="1" dirty="0"/>
              <a:t>Step 6:  </a:t>
            </a:r>
            <a:r>
              <a:rPr lang="en-US" sz="2400" dirty="0"/>
              <a:t>Receives link-Completes survey.</a:t>
            </a:r>
          </a:p>
        </p:txBody>
      </p:sp>
    </p:spTree>
    <p:extLst>
      <p:ext uri="{BB962C8B-B14F-4D97-AF65-F5344CB8AC3E}">
        <p14:creationId xmlns:p14="http://schemas.microsoft.com/office/powerpoint/2010/main" val="11527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P spid="20" grpId="0"/>
      <p:bldP spid="28" grpId="0"/>
      <p:bldP spid="30"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029EC-565E-4D30-A105-E76722F53A66}"/>
              </a:ext>
            </a:extLst>
          </p:cNvPr>
          <p:cNvSpPr>
            <a:spLocks noGrp="1"/>
          </p:cNvSpPr>
          <p:nvPr>
            <p:ph type="title"/>
          </p:nvPr>
        </p:nvSpPr>
        <p:spPr>
          <a:xfrm>
            <a:off x="739258" y="0"/>
            <a:ext cx="9141725" cy="1243427"/>
          </a:xfrm>
        </p:spPr>
        <p:txBody>
          <a:bodyPr>
            <a:normAutofit fontScale="90000"/>
          </a:bodyPr>
          <a:lstStyle/>
          <a:p>
            <a:r>
              <a:rPr lang="en-US" b="1" dirty="0">
                <a:solidFill>
                  <a:schemeClr val="accent1">
                    <a:lumMod val="50000"/>
                  </a:schemeClr>
                </a:solidFill>
                <a:latin typeface="+mn-lt"/>
              </a:rPr>
              <a:t>How do we monitor for safety with remote surveys???  </a:t>
            </a:r>
          </a:p>
        </p:txBody>
      </p:sp>
      <p:pic>
        <p:nvPicPr>
          <p:cNvPr id="5" name="Content Placeholder 4"/>
          <p:cNvPicPr>
            <a:picLocks noGrp="1" noChangeAspect="1"/>
          </p:cNvPicPr>
          <p:nvPr>
            <p:ph idx="1"/>
          </p:nvPr>
        </p:nvPicPr>
        <p:blipFill>
          <a:blip r:embed="rId2"/>
          <a:stretch>
            <a:fillRect/>
          </a:stretch>
        </p:blipFill>
        <p:spPr>
          <a:xfrm>
            <a:off x="2430235" y="1379907"/>
            <a:ext cx="7376160" cy="5446397"/>
          </a:xfrm>
          <a:prstGeom prst="rect">
            <a:avLst/>
          </a:prstGeom>
        </p:spPr>
      </p:pic>
      <p:pic>
        <p:nvPicPr>
          <p:cNvPr id="4" name="Picture 3">
            <a:extLst>
              <a:ext uri="{FF2B5EF4-FFF2-40B4-BE49-F238E27FC236}">
                <a16:creationId xmlns:a16="http://schemas.microsoft.com/office/drawing/2014/main" id="{6FD9EF90-7FCA-434E-A4CE-CD273C8DB056}"/>
              </a:ext>
            </a:extLst>
          </p:cNvPr>
          <p:cNvPicPr>
            <a:picLocks noChangeAspect="1"/>
          </p:cNvPicPr>
          <p:nvPr/>
        </p:nvPicPr>
        <p:blipFill>
          <a:blip r:embed="rId3"/>
          <a:stretch>
            <a:fillRect/>
          </a:stretch>
        </p:blipFill>
        <p:spPr>
          <a:xfrm>
            <a:off x="8919311" y="136879"/>
            <a:ext cx="3225064" cy="1426588"/>
          </a:xfrm>
          <a:prstGeom prst="rect">
            <a:avLst/>
          </a:prstGeom>
        </p:spPr>
      </p:pic>
    </p:spTree>
    <p:extLst>
      <p:ext uri="{BB962C8B-B14F-4D97-AF65-F5344CB8AC3E}">
        <p14:creationId xmlns:p14="http://schemas.microsoft.com/office/powerpoint/2010/main" val="405473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45"/>
            <a:ext cx="10515600" cy="896991"/>
          </a:xfrm>
        </p:spPr>
        <p:txBody>
          <a:bodyPr/>
          <a:lstStyle/>
          <a:p>
            <a:r>
              <a:rPr lang="en-US" b="1" dirty="0">
                <a:solidFill>
                  <a:schemeClr val="accent1">
                    <a:lumMod val="50000"/>
                  </a:schemeClr>
                </a:solidFill>
                <a:latin typeface="+mn-lt"/>
              </a:rPr>
              <a:t>E-mail alert triggers – Technical Algorithm</a:t>
            </a:r>
          </a:p>
        </p:txBody>
      </p:sp>
      <p:sp>
        <p:nvSpPr>
          <p:cNvPr id="5" name="Rectangle 4"/>
          <p:cNvSpPr/>
          <p:nvPr/>
        </p:nvSpPr>
        <p:spPr>
          <a:xfrm>
            <a:off x="6853053" y="1534113"/>
            <a:ext cx="4707313" cy="698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REDCap</a:t>
            </a:r>
            <a:r>
              <a:rPr lang="en-US" dirty="0"/>
              <a:t> Server</a:t>
            </a:r>
          </a:p>
        </p:txBody>
      </p:sp>
      <p:sp>
        <p:nvSpPr>
          <p:cNvPr id="6" name="Rectangle 5"/>
          <p:cNvSpPr/>
          <p:nvPr/>
        </p:nvSpPr>
        <p:spPr>
          <a:xfrm>
            <a:off x="6853053" y="5341382"/>
            <a:ext cx="4500747" cy="560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Server hosting Custom Web Application (.NET)</a:t>
            </a:r>
          </a:p>
        </p:txBody>
      </p:sp>
      <p:sp>
        <p:nvSpPr>
          <p:cNvPr id="7" name="Rectangle 6"/>
          <p:cNvSpPr/>
          <p:nvPr/>
        </p:nvSpPr>
        <p:spPr>
          <a:xfrm>
            <a:off x="6853053" y="2232561"/>
            <a:ext cx="4707313" cy="46313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REDCap</a:t>
            </a:r>
            <a:r>
              <a:rPr lang="en-US" dirty="0"/>
              <a:t> API</a:t>
            </a:r>
          </a:p>
        </p:txBody>
      </p:sp>
      <p:cxnSp>
        <p:nvCxnSpPr>
          <p:cNvPr id="8" name="Straight Arrow Connector 7"/>
          <p:cNvCxnSpPr/>
          <p:nvPr/>
        </p:nvCxnSpPr>
        <p:spPr>
          <a:xfrm>
            <a:off x="7203376" y="2680076"/>
            <a:ext cx="1" cy="2676930"/>
          </a:xfrm>
          <a:prstGeom prst="straightConnector1">
            <a:avLst/>
          </a:prstGeom>
          <a:ln w="57150">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a:endCxn id="5" idx="1"/>
          </p:cNvCxnSpPr>
          <p:nvPr/>
        </p:nvCxnSpPr>
        <p:spPr>
          <a:xfrm>
            <a:off x="1552353" y="1883337"/>
            <a:ext cx="5300700" cy="0"/>
          </a:xfrm>
          <a:prstGeom prst="straightConnector1">
            <a:avLst/>
          </a:prstGeom>
          <a:ln w="57150">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98172" y="1901455"/>
            <a:ext cx="4536374" cy="830997"/>
          </a:xfrm>
          <a:prstGeom prst="rect">
            <a:avLst/>
          </a:prstGeom>
          <a:noFill/>
        </p:spPr>
        <p:txBody>
          <a:bodyPr wrap="square" rtlCol="0">
            <a:spAutoFit/>
          </a:bodyPr>
          <a:lstStyle/>
          <a:p>
            <a:r>
              <a:rPr lang="en-US" sz="2400" b="1" dirty="0"/>
              <a:t>Step 1</a:t>
            </a:r>
            <a:r>
              <a:rPr lang="en-US" sz="2400" dirty="0"/>
              <a:t>: Indicates distress on survey.</a:t>
            </a:r>
          </a:p>
        </p:txBody>
      </p:sp>
      <p:sp>
        <p:nvSpPr>
          <p:cNvPr id="11" name="Rectangle 10"/>
          <p:cNvSpPr/>
          <p:nvPr/>
        </p:nvSpPr>
        <p:spPr>
          <a:xfrm>
            <a:off x="234191" y="1280233"/>
            <a:ext cx="1318162" cy="155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Participant</a:t>
            </a:r>
          </a:p>
        </p:txBody>
      </p:sp>
      <p:sp>
        <p:nvSpPr>
          <p:cNvPr id="12" name="TextBox 11"/>
          <p:cNvSpPr txBox="1"/>
          <p:nvPr/>
        </p:nvSpPr>
        <p:spPr>
          <a:xfrm>
            <a:off x="7200409" y="2866285"/>
            <a:ext cx="3293926" cy="1569660"/>
          </a:xfrm>
          <a:prstGeom prst="rect">
            <a:avLst/>
          </a:prstGeom>
          <a:noFill/>
        </p:spPr>
        <p:txBody>
          <a:bodyPr wrap="square" rtlCol="0">
            <a:spAutoFit/>
          </a:bodyPr>
          <a:lstStyle/>
          <a:p>
            <a:r>
              <a:rPr lang="en-US" sz="2400" b="1" dirty="0"/>
              <a:t>Step 2</a:t>
            </a:r>
            <a:r>
              <a:rPr lang="en-US" sz="2400" dirty="0"/>
              <a:t>: All survey data sent. Application will look for endorsement of depression symptoms</a:t>
            </a:r>
          </a:p>
        </p:txBody>
      </p:sp>
      <p:sp>
        <p:nvSpPr>
          <p:cNvPr id="13" name="Can 12"/>
          <p:cNvSpPr/>
          <p:nvPr/>
        </p:nvSpPr>
        <p:spPr>
          <a:xfrm>
            <a:off x="10142520" y="5899192"/>
            <a:ext cx="1211280" cy="87326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SQL Database</a:t>
            </a:r>
          </a:p>
        </p:txBody>
      </p:sp>
      <p:sp>
        <p:nvSpPr>
          <p:cNvPr id="14" name="Rectangle 13"/>
          <p:cNvSpPr/>
          <p:nvPr/>
        </p:nvSpPr>
        <p:spPr>
          <a:xfrm>
            <a:off x="57199" y="5330956"/>
            <a:ext cx="2006929" cy="938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CCC and Site</a:t>
            </a:r>
          </a:p>
          <a:p>
            <a:pPr algn="ctr"/>
            <a:r>
              <a:rPr lang="en-US" dirty="0"/>
              <a:t>Coordinators</a:t>
            </a:r>
          </a:p>
        </p:txBody>
      </p:sp>
      <p:sp>
        <p:nvSpPr>
          <p:cNvPr id="15" name="Rectangle 14"/>
          <p:cNvSpPr/>
          <p:nvPr/>
        </p:nvSpPr>
        <p:spPr>
          <a:xfrm>
            <a:off x="6624454" y="3176648"/>
            <a:ext cx="225632" cy="3497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cxnSpLocks/>
          </p:cNvCxnSpPr>
          <p:nvPr/>
        </p:nvCxnSpPr>
        <p:spPr>
          <a:xfrm flipH="1">
            <a:off x="2064128" y="5799094"/>
            <a:ext cx="4557359" cy="936"/>
          </a:xfrm>
          <a:prstGeom prst="straightConnector1">
            <a:avLst/>
          </a:prstGeom>
          <a:ln w="57150">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710534" y="4743831"/>
            <a:ext cx="5045370" cy="461665"/>
          </a:xfrm>
          <a:prstGeom prst="rect">
            <a:avLst/>
          </a:prstGeom>
          <a:noFill/>
        </p:spPr>
        <p:txBody>
          <a:bodyPr wrap="square" rtlCol="0">
            <a:spAutoFit/>
          </a:bodyPr>
          <a:lstStyle/>
          <a:p>
            <a:r>
              <a:rPr lang="en-US" sz="2400" b="1" dirty="0"/>
              <a:t>Step 3</a:t>
            </a:r>
            <a:r>
              <a:rPr lang="en-US" sz="2400" dirty="0"/>
              <a:t>: Sends alert via e-mail (or SMS)</a:t>
            </a:r>
          </a:p>
        </p:txBody>
      </p:sp>
      <p:sp>
        <p:nvSpPr>
          <p:cNvPr id="20" name="Cloud 19"/>
          <p:cNvSpPr/>
          <p:nvPr/>
        </p:nvSpPr>
        <p:spPr>
          <a:xfrm>
            <a:off x="3292436" y="5330956"/>
            <a:ext cx="2031670" cy="112815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SMTP (email) or </a:t>
            </a:r>
            <a:r>
              <a:rPr lang="en-US" dirty="0" err="1"/>
              <a:t>Twilio</a:t>
            </a:r>
            <a:r>
              <a:rPr lang="en-US" dirty="0"/>
              <a:t> (</a:t>
            </a:r>
            <a:r>
              <a:rPr lang="en-US" dirty="0" err="1"/>
              <a:t>sms</a:t>
            </a:r>
            <a:r>
              <a:rPr lang="en-US" dirty="0"/>
              <a:t>)</a:t>
            </a:r>
          </a:p>
        </p:txBody>
      </p:sp>
    </p:spTree>
    <p:extLst>
      <p:ext uri="{BB962C8B-B14F-4D97-AF65-F5344CB8AC3E}">
        <p14:creationId xmlns:p14="http://schemas.microsoft.com/office/powerpoint/2010/main" val="111071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728" y="164909"/>
            <a:ext cx="10162092" cy="1117981"/>
          </a:xfrm>
        </p:spPr>
        <p:txBody>
          <a:bodyPr/>
          <a:lstStyle/>
          <a:p>
            <a:r>
              <a:rPr lang="en-US" b="1" dirty="0">
                <a:solidFill>
                  <a:schemeClr val="accent1">
                    <a:lumMod val="50000"/>
                  </a:schemeClr>
                </a:solidFill>
                <a:latin typeface="+mn-lt"/>
              </a:rPr>
              <a:t>Adverse Event Adjudication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2142" y="1177813"/>
            <a:ext cx="7208866" cy="9484091"/>
          </a:xfrm>
          <a:prstGeom prst="rect">
            <a:avLst/>
          </a:prstGeom>
        </p:spPr>
      </p:pic>
    </p:spTree>
    <p:extLst>
      <p:ext uri="{BB962C8B-B14F-4D97-AF65-F5344CB8AC3E}">
        <p14:creationId xmlns:p14="http://schemas.microsoft.com/office/powerpoint/2010/main" val="3196513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83" y="265391"/>
            <a:ext cx="11800114" cy="1121041"/>
          </a:xfrm>
        </p:spPr>
        <p:txBody>
          <a:bodyPr/>
          <a:lstStyle/>
          <a:p>
            <a:r>
              <a:rPr lang="en-US" b="1" dirty="0">
                <a:solidFill>
                  <a:schemeClr val="accent1">
                    <a:lumMod val="50000"/>
                  </a:schemeClr>
                </a:solidFill>
                <a:latin typeface="+mn-lt"/>
              </a:rPr>
              <a:t>Adverse Event Adjudication – Technical Algorithm</a:t>
            </a:r>
          </a:p>
        </p:txBody>
      </p:sp>
      <p:sp>
        <p:nvSpPr>
          <p:cNvPr id="4" name="Rectangle 3"/>
          <p:cNvSpPr/>
          <p:nvPr/>
        </p:nvSpPr>
        <p:spPr>
          <a:xfrm>
            <a:off x="6853053" y="1534113"/>
            <a:ext cx="4707313" cy="698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REDCap</a:t>
            </a:r>
            <a:r>
              <a:rPr lang="en-US" dirty="0"/>
              <a:t> Server</a:t>
            </a:r>
          </a:p>
        </p:txBody>
      </p:sp>
      <p:sp>
        <p:nvSpPr>
          <p:cNvPr id="5" name="Rectangle 4"/>
          <p:cNvSpPr/>
          <p:nvPr/>
        </p:nvSpPr>
        <p:spPr>
          <a:xfrm>
            <a:off x="6853053" y="5341382"/>
            <a:ext cx="4500747" cy="560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Server hosting Custom Web Application (.NET)</a:t>
            </a:r>
          </a:p>
        </p:txBody>
      </p:sp>
      <p:sp>
        <p:nvSpPr>
          <p:cNvPr id="6" name="Rectangle 5"/>
          <p:cNvSpPr/>
          <p:nvPr/>
        </p:nvSpPr>
        <p:spPr>
          <a:xfrm>
            <a:off x="6853053" y="2232561"/>
            <a:ext cx="4707313" cy="46313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REDCap</a:t>
            </a:r>
            <a:r>
              <a:rPr lang="en-US" dirty="0"/>
              <a:t> API</a:t>
            </a:r>
          </a:p>
        </p:txBody>
      </p:sp>
      <p:cxnSp>
        <p:nvCxnSpPr>
          <p:cNvPr id="7" name="Straight Arrow Connector 6"/>
          <p:cNvCxnSpPr/>
          <p:nvPr/>
        </p:nvCxnSpPr>
        <p:spPr>
          <a:xfrm>
            <a:off x="9032176" y="2661165"/>
            <a:ext cx="1" cy="2676930"/>
          </a:xfrm>
          <a:prstGeom prst="straightConnector1">
            <a:avLst/>
          </a:prstGeom>
          <a:ln w="57150">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4" idx="1"/>
          </p:cNvCxnSpPr>
          <p:nvPr/>
        </p:nvCxnSpPr>
        <p:spPr>
          <a:xfrm>
            <a:off x="1317171" y="1869834"/>
            <a:ext cx="5535882" cy="13503"/>
          </a:xfrm>
          <a:prstGeom prst="straightConnector1">
            <a:avLst/>
          </a:prstGeom>
          <a:ln w="57150">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01932" y="1904010"/>
            <a:ext cx="4132613" cy="461665"/>
          </a:xfrm>
          <a:prstGeom prst="rect">
            <a:avLst/>
          </a:prstGeom>
          <a:noFill/>
        </p:spPr>
        <p:txBody>
          <a:bodyPr wrap="square" rtlCol="0">
            <a:spAutoFit/>
          </a:bodyPr>
          <a:lstStyle/>
          <a:p>
            <a:r>
              <a:rPr lang="en-US" sz="2400" b="1" dirty="0"/>
              <a:t>Step 1</a:t>
            </a:r>
            <a:r>
              <a:rPr lang="en-US" sz="2400" dirty="0"/>
              <a:t>: New AE or edit.</a:t>
            </a:r>
          </a:p>
        </p:txBody>
      </p:sp>
      <p:sp>
        <p:nvSpPr>
          <p:cNvPr id="11" name="Rectangle 10"/>
          <p:cNvSpPr/>
          <p:nvPr/>
        </p:nvSpPr>
        <p:spPr>
          <a:xfrm>
            <a:off x="95003" y="1389982"/>
            <a:ext cx="1318162" cy="155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Coordinator</a:t>
            </a:r>
          </a:p>
        </p:txBody>
      </p:sp>
      <p:sp>
        <p:nvSpPr>
          <p:cNvPr id="12" name="TextBox 11"/>
          <p:cNvSpPr txBox="1"/>
          <p:nvPr/>
        </p:nvSpPr>
        <p:spPr>
          <a:xfrm>
            <a:off x="9032176" y="3218321"/>
            <a:ext cx="2220688" cy="1938992"/>
          </a:xfrm>
          <a:prstGeom prst="rect">
            <a:avLst/>
          </a:prstGeom>
          <a:noFill/>
        </p:spPr>
        <p:txBody>
          <a:bodyPr wrap="square" rtlCol="0">
            <a:spAutoFit/>
          </a:bodyPr>
          <a:lstStyle/>
          <a:p>
            <a:r>
              <a:rPr lang="en-US" sz="2400" b="1" dirty="0"/>
              <a:t>Step 2</a:t>
            </a:r>
            <a:r>
              <a:rPr lang="en-US" sz="2400" dirty="0"/>
              <a:t>: Sent to application. The AE is stored in the SQL Database.</a:t>
            </a:r>
          </a:p>
        </p:txBody>
      </p:sp>
      <p:sp>
        <p:nvSpPr>
          <p:cNvPr id="13" name="Can 12"/>
          <p:cNvSpPr/>
          <p:nvPr/>
        </p:nvSpPr>
        <p:spPr>
          <a:xfrm>
            <a:off x="10142520" y="5899192"/>
            <a:ext cx="1211280" cy="87326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SQL Database</a:t>
            </a:r>
          </a:p>
        </p:txBody>
      </p:sp>
      <p:sp>
        <p:nvSpPr>
          <p:cNvPr id="15" name="Rectangle 14"/>
          <p:cNvSpPr/>
          <p:nvPr/>
        </p:nvSpPr>
        <p:spPr>
          <a:xfrm>
            <a:off x="95003" y="3454308"/>
            <a:ext cx="1318162" cy="32196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Investigator or External Committee</a:t>
            </a:r>
          </a:p>
        </p:txBody>
      </p:sp>
      <p:sp>
        <p:nvSpPr>
          <p:cNvPr id="16" name="Rectangle 15"/>
          <p:cNvSpPr/>
          <p:nvPr/>
        </p:nvSpPr>
        <p:spPr>
          <a:xfrm>
            <a:off x="6624454" y="3176648"/>
            <a:ext cx="225632" cy="3497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682342" y="3049681"/>
            <a:ext cx="4132613" cy="830997"/>
          </a:xfrm>
          <a:prstGeom prst="rect">
            <a:avLst/>
          </a:prstGeom>
          <a:noFill/>
        </p:spPr>
        <p:txBody>
          <a:bodyPr wrap="square" rtlCol="0">
            <a:spAutoFit/>
          </a:bodyPr>
          <a:lstStyle/>
          <a:p>
            <a:r>
              <a:rPr lang="en-US" sz="2400" b="1" dirty="0"/>
              <a:t>Step 3</a:t>
            </a:r>
            <a:r>
              <a:rPr lang="en-US" sz="2400" dirty="0"/>
              <a:t>: List of AEs which need to be internally adjudicated</a:t>
            </a:r>
          </a:p>
        </p:txBody>
      </p:sp>
      <p:cxnSp>
        <p:nvCxnSpPr>
          <p:cNvPr id="18" name="Straight Arrow Connector 17"/>
          <p:cNvCxnSpPr>
            <a:cxnSpLocks/>
          </p:cNvCxnSpPr>
          <p:nvPr/>
        </p:nvCxnSpPr>
        <p:spPr>
          <a:xfrm flipH="1">
            <a:off x="1413165" y="3869879"/>
            <a:ext cx="5167915" cy="0"/>
          </a:xfrm>
          <a:prstGeom prst="straightConnector1">
            <a:avLst/>
          </a:prstGeom>
          <a:ln w="57150">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682342" y="3939381"/>
            <a:ext cx="4413657" cy="830997"/>
          </a:xfrm>
          <a:prstGeom prst="rect">
            <a:avLst/>
          </a:prstGeom>
          <a:noFill/>
        </p:spPr>
        <p:txBody>
          <a:bodyPr wrap="square" rtlCol="0">
            <a:spAutoFit/>
          </a:bodyPr>
          <a:lstStyle/>
          <a:p>
            <a:r>
              <a:rPr lang="en-US" sz="2400" b="1" dirty="0"/>
              <a:t>Step 4</a:t>
            </a:r>
            <a:r>
              <a:rPr lang="en-US" sz="2400" dirty="0"/>
              <a:t>: Adjudicates.  All actions are saved.</a:t>
            </a:r>
          </a:p>
        </p:txBody>
      </p:sp>
      <p:cxnSp>
        <p:nvCxnSpPr>
          <p:cNvPr id="20" name="Straight Arrow Connector 19"/>
          <p:cNvCxnSpPr>
            <a:cxnSpLocks/>
          </p:cNvCxnSpPr>
          <p:nvPr/>
        </p:nvCxnSpPr>
        <p:spPr>
          <a:xfrm>
            <a:off x="1413164" y="4798501"/>
            <a:ext cx="5167915" cy="25587"/>
          </a:xfrm>
          <a:prstGeom prst="straightConnector1">
            <a:avLst/>
          </a:prstGeom>
          <a:ln w="57150">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82341" y="4874617"/>
            <a:ext cx="4132613" cy="830997"/>
          </a:xfrm>
          <a:prstGeom prst="rect">
            <a:avLst/>
          </a:prstGeom>
          <a:noFill/>
        </p:spPr>
        <p:txBody>
          <a:bodyPr wrap="square" rtlCol="0">
            <a:spAutoFit/>
          </a:bodyPr>
          <a:lstStyle/>
          <a:p>
            <a:r>
              <a:rPr lang="en-US" sz="2400" b="1" dirty="0"/>
              <a:t>Step 5</a:t>
            </a:r>
            <a:r>
              <a:rPr lang="en-US" sz="2400" dirty="0"/>
              <a:t>: List of AEs to be externally adjudicated.  </a:t>
            </a:r>
          </a:p>
        </p:txBody>
      </p:sp>
      <p:cxnSp>
        <p:nvCxnSpPr>
          <p:cNvPr id="22" name="Straight Arrow Connector 21"/>
          <p:cNvCxnSpPr/>
          <p:nvPr/>
        </p:nvCxnSpPr>
        <p:spPr>
          <a:xfrm>
            <a:off x="1413165" y="6538243"/>
            <a:ext cx="5167915" cy="25587"/>
          </a:xfrm>
          <a:prstGeom prst="straightConnector1">
            <a:avLst/>
          </a:prstGeom>
          <a:ln w="57150">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C9E7583-665D-44C8-BAF8-393EEA9A67F5}"/>
              </a:ext>
            </a:extLst>
          </p:cNvPr>
          <p:cNvCxnSpPr>
            <a:cxnSpLocks/>
          </p:cNvCxnSpPr>
          <p:nvPr/>
        </p:nvCxnSpPr>
        <p:spPr>
          <a:xfrm flipH="1">
            <a:off x="1413163" y="5705614"/>
            <a:ext cx="5167915" cy="0"/>
          </a:xfrm>
          <a:prstGeom prst="straightConnector1">
            <a:avLst/>
          </a:prstGeom>
          <a:ln w="57150">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22FFC35-A834-440F-9316-2ABBE68C16F7}"/>
              </a:ext>
            </a:extLst>
          </p:cNvPr>
          <p:cNvSpPr txBox="1"/>
          <p:nvPr/>
        </p:nvSpPr>
        <p:spPr>
          <a:xfrm>
            <a:off x="1541818" y="5775115"/>
            <a:ext cx="4413657" cy="830997"/>
          </a:xfrm>
          <a:prstGeom prst="rect">
            <a:avLst/>
          </a:prstGeom>
          <a:noFill/>
        </p:spPr>
        <p:txBody>
          <a:bodyPr wrap="square" rtlCol="0">
            <a:spAutoFit/>
          </a:bodyPr>
          <a:lstStyle/>
          <a:p>
            <a:r>
              <a:rPr lang="en-US" sz="2400" b="1" dirty="0"/>
              <a:t>Step 6</a:t>
            </a:r>
            <a:r>
              <a:rPr lang="en-US" sz="2400" dirty="0"/>
              <a:t>: Adjudicates.  All actions are saved.</a:t>
            </a:r>
          </a:p>
        </p:txBody>
      </p:sp>
    </p:spTree>
    <p:extLst>
      <p:ext uri="{BB962C8B-B14F-4D97-AF65-F5344CB8AC3E}">
        <p14:creationId xmlns:p14="http://schemas.microsoft.com/office/powerpoint/2010/main" val="258502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7" grpId="0"/>
      <p:bldP spid="19" grpId="0"/>
      <p:bldP spid="21"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6" y="882502"/>
            <a:ext cx="10256293" cy="961902"/>
          </a:xfrm>
        </p:spPr>
        <p:txBody>
          <a:bodyPr>
            <a:normAutofit fontScale="90000"/>
          </a:bodyPr>
          <a:lstStyle/>
          <a:p>
            <a:r>
              <a:rPr lang="en-US" b="1" dirty="0">
                <a:solidFill>
                  <a:schemeClr val="accent1">
                    <a:lumMod val="50000"/>
                  </a:schemeClr>
                </a:solidFill>
                <a:latin typeface="+mn-lt"/>
              </a:rPr>
              <a:t>Adverse Event </a:t>
            </a:r>
            <a:br>
              <a:rPr lang="en-US" b="1" dirty="0">
                <a:solidFill>
                  <a:schemeClr val="accent1">
                    <a:lumMod val="50000"/>
                  </a:schemeClr>
                </a:solidFill>
                <a:latin typeface="+mn-lt"/>
              </a:rPr>
            </a:br>
            <a:r>
              <a:rPr lang="en-US" b="1" dirty="0">
                <a:solidFill>
                  <a:schemeClr val="accent1">
                    <a:lumMod val="50000"/>
                  </a:schemeClr>
                </a:solidFill>
                <a:latin typeface="+mn-lt"/>
              </a:rPr>
              <a:t>Adjudication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6994" y="155583"/>
            <a:ext cx="8185778" cy="6546833"/>
          </a:xfrm>
          <a:prstGeom prst="rect">
            <a:avLst/>
          </a:prstGeom>
        </p:spPr>
      </p:pic>
    </p:spTree>
    <p:extLst>
      <p:ext uri="{BB962C8B-B14F-4D97-AF65-F5344CB8AC3E}">
        <p14:creationId xmlns:p14="http://schemas.microsoft.com/office/powerpoint/2010/main" val="2127048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18898"/>
          </a:xfrm>
        </p:spPr>
        <p:txBody>
          <a:bodyPr/>
          <a:lstStyle/>
          <a:p>
            <a:r>
              <a:rPr lang="en-US" b="1" dirty="0">
                <a:solidFill>
                  <a:schemeClr val="accent1">
                    <a:lumMod val="50000"/>
                  </a:schemeClr>
                </a:solidFill>
                <a:latin typeface="+mn-lt"/>
              </a:rPr>
              <a:t>Multilingual forms</a:t>
            </a:r>
          </a:p>
        </p:txBody>
      </p:sp>
      <p:pic>
        <p:nvPicPr>
          <p:cNvPr id="93" name="Picture 92"/>
          <p:cNvPicPr>
            <a:picLocks noChangeAspect="1"/>
          </p:cNvPicPr>
          <p:nvPr/>
        </p:nvPicPr>
        <p:blipFill>
          <a:blip r:embed="rId3"/>
          <a:stretch>
            <a:fillRect/>
          </a:stretch>
        </p:blipFill>
        <p:spPr>
          <a:xfrm>
            <a:off x="1847705" y="1484023"/>
            <a:ext cx="8201025" cy="4924425"/>
          </a:xfrm>
          <a:prstGeom prst="rect">
            <a:avLst/>
          </a:prstGeom>
        </p:spPr>
      </p:pic>
    </p:spTree>
    <p:extLst>
      <p:ext uri="{BB962C8B-B14F-4D97-AF65-F5344CB8AC3E}">
        <p14:creationId xmlns:p14="http://schemas.microsoft.com/office/powerpoint/2010/main" val="4096157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AA560-A3F2-4AA6-908C-EFC6C806C6C4}"/>
              </a:ext>
            </a:extLst>
          </p:cNvPr>
          <p:cNvSpPr>
            <a:spLocks noGrp="1"/>
          </p:cNvSpPr>
          <p:nvPr>
            <p:ph type="title"/>
          </p:nvPr>
        </p:nvSpPr>
        <p:spPr/>
        <p:txBody>
          <a:bodyPr/>
          <a:lstStyle/>
          <a:p>
            <a:r>
              <a:rPr lang="en-US" b="1" dirty="0" err="1">
                <a:solidFill>
                  <a:schemeClr val="accent1">
                    <a:lumMod val="50000"/>
                  </a:schemeClr>
                </a:solidFill>
              </a:rPr>
              <a:t>STaR</a:t>
            </a:r>
            <a:r>
              <a:rPr lang="en-US" b="1" dirty="0">
                <a:solidFill>
                  <a:schemeClr val="accent1">
                    <a:lumMod val="50000"/>
                  </a:schemeClr>
                </a:solidFill>
              </a:rPr>
              <a:t> Trials</a:t>
            </a:r>
          </a:p>
        </p:txBody>
      </p:sp>
      <p:pic>
        <p:nvPicPr>
          <p:cNvPr id="4" name="Picture 3">
            <a:extLst>
              <a:ext uri="{FF2B5EF4-FFF2-40B4-BE49-F238E27FC236}">
                <a16:creationId xmlns:a16="http://schemas.microsoft.com/office/drawing/2014/main" id="{E4B6BF35-C72E-4151-B1C2-007E63BAF72D}"/>
              </a:ext>
            </a:extLst>
          </p:cNvPr>
          <p:cNvPicPr>
            <a:picLocks noChangeAspect="1"/>
          </p:cNvPicPr>
          <p:nvPr/>
        </p:nvPicPr>
        <p:blipFill>
          <a:blip r:embed="rId2"/>
          <a:stretch>
            <a:fillRect/>
          </a:stretch>
        </p:blipFill>
        <p:spPr>
          <a:xfrm>
            <a:off x="8908554" y="19842"/>
            <a:ext cx="3225064" cy="1426588"/>
          </a:xfrm>
          <a:prstGeom prst="rect">
            <a:avLst/>
          </a:prstGeom>
        </p:spPr>
      </p:pic>
      <p:pic>
        <p:nvPicPr>
          <p:cNvPr id="8" name="Picture 7">
            <a:extLst>
              <a:ext uri="{FF2B5EF4-FFF2-40B4-BE49-F238E27FC236}">
                <a16:creationId xmlns:a16="http://schemas.microsoft.com/office/drawing/2014/main" id="{A53D7D55-AFF2-42FE-8F30-7FCCB27192C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00003" y="2653488"/>
            <a:ext cx="1463890" cy="1926912"/>
          </a:xfrm>
          <a:prstGeom prst="rect">
            <a:avLst/>
          </a:prstGeom>
        </p:spPr>
      </p:pic>
      <p:sp>
        <p:nvSpPr>
          <p:cNvPr id="9" name="TextBox 8">
            <a:extLst>
              <a:ext uri="{FF2B5EF4-FFF2-40B4-BE49-F238E27FC236}">
                <a16:creationId xmlns:a16="http://schemas.microsoft.com/office/drawing/2014/main" id="{F4E55FE5-B323-4B1F-A881-1A9CDB98FD21}"/>
              </a:ext>
            </a:extLst>
          </p:cNvPr>
          <p:cNvSpPr txBox="1"/>
          <p:nvPr/>
        </p:nvSpPr>
        <p:spPr>
          <a:xfrm>
            <a:off x="289404" y="5012587"/>
            <a:ext cx="3113015" cy="230832"/>
          </a:xfrm>
          <a:prstGeom prst="rect">
            <a:avLst/>
          </a:prstGeom>
          <a:noFill/>
        </p:spPr>
        <p:txBody>
          <a:bodyPr wrap="square" rtlCol="0">
            <a:spAutoFit/>
          </a:bodyPr>
          <a:lstStyle/>
          <a:p>
            <a:r>
              <a:rPr lang="en-US" sz="900" dirty="0">
                <a:hlinkClick r:id="rId4" tooltip="http://chinesemedicineinsider.com/2014/08/15/acupressure-for-athletes-lesson-2-the-knee/"/>
              </a:rPr>
              <a:t>This Photo</a:t>
            </a:r>
            <a:r>
              <a:rPr lang="en-US" sz="900" dirty="0"/>
              <a:t> by Unknown Author is licensed under </a:t>
            </a:r>
            <a:r>
              <a:rPr lang="en-US" sz="900" dirty="0">
                <a:hlinkClick r:id="rId5" tooltip="https://creativecommons.org/licenses/by-nc-nd/3.0/"/>
              </a:rPr>
              <a:t>CC BY-NC-ND</a:t>
            </a:r>
            <a:endParaRPr lang="en-US" sz="900" dirty="0"/>
          </a:p>
        </p:txBody>
      </p:sp>
      <p:sp>
        <p:nvSpPr>
          <p:cNvPr id="18" name="TextBox 17">
            <a:extLst>
              <a:ext uri="{FF2B5EF4-FFF2-40B4-BE49-F238E27FC236}">
                <a16:creationId xmlns:a16="http://schemas.microsoft.com/office/drawing/2014/main" id="{D7F1F3BB-4085-4192-95F5-871021C49C85}"/>
              </a:ext>
            </a:extLst>
          </p:cNvPr>
          <p:cNvSpPr txBox="1"/>
          <p:nvPr/>
        </p:nvSpPr>
        <p:spPr>
          <a:xfrm>
            <a:off x="3291487" y="2309518"/>
            <a:ext cx="2321442" cy="646331"/>
          </a:xfrm>
          <a:prstGeom prst="rect">
            <a:avLst/>
          </a:prstGeom>
          <a:noFill/>
        </p:spPr>
        <p:txBody>
          <a:bodyPr wrap="square" rtlCol="0">
            <a:spAutoFit/>
          </a:bodyPr>
          <a:lstStyle/>
          <a:p>
            <a:r>
              <a:rPr lang="en-US" sz="3600" dirty="0">
                <a:solidFill>
                  <a:schemeClr val="accent1">
                    <a:lumMod val="50000"/>
                  </a:schemeClr>
                </a:solidFill>
              </a:rPr>
              <a:t>&lt; 6 weeks?</a:t>
            </a:r>
          </a:p>
        </p:txBody>
      </p:sp>
      <p:sp>
        <p:nvSpPr>
          <p:cNvPr id="19" name="TextBox 18">
            <a:extLst>
              <a:ext uri="{FF2B5EF4-FFF2-40B4-BE49-F238E27FC236}">
                <a16:creationId xmlns:a16="http://schemas.microsoft.com/office/drawing/2014/main" id="{7303B242-3030-4FD9-A60E-B7D492F82EB4}"/>
              </a:ext>
            </a:extLst>
          </p:cNvPr>
          <p:cNvSpPr txBox="1"/>
          <p:nvPr/>
        </p:nvSpPr>
        <p:spPr>
          <a:xfrm>
            <a:off x="3265475" y="4540781"/>
            <a:ext cx="2321442" cy="646331"/>
          </a:xfrm>
          <a:prstGeom prst="rect">
            <a:avLst/>
          </a:prstGeom>
          <a:noFill/>
        </p:spPr>
        <p:txBody>
          <a:bodyPr wrap="square" rtlCol="0">
            <a:spAutoFit/>
          </a:bodyPr>
          <a:lstStyle/>
          <a:p>
            <a:r>
              <a:rPr lang="en-US" sz="3600" dirty="0">
                <a:solidFill>
                  <a:schemeClr val="accent1">
                    <a:lumMod val="50000"/>
                  </a:schemeClr>
                </a:solidFill>
              </a:rPr>
              <a:t>&gt; 6 weeks?</a:t>
            </a:r>
          </a:p>
        </p:txBody>
      </p:sp>
      <p:cxnSp>
        <p:nvCxnSpPr>
          <p:cNvPr id="21" name="Straight Arrow Connector 20">
            <a:extLst>
              <a:ext uri="{FF2B5EF4-FFF2-40B4-BE49-F238E27FC236}">
                <a16:creationId xmlns:a16="http://schemas.microsoft.com/office/drawing/2014/main" id="{5D0ABDD3-6DA9-40DC-A069-E7C8EC76C579}"/>
              </a:ext>
            </a:extLst>
          </p:cNvPr>
          <p:cNvCxnSpPr/>
          <p:nvPr/>
        </p:nvCxnSpPr>
        <p:spPr>
          <a:xfrm flipV="1">
            <a:off x="5465135" y="2030814"/>
            <a:ext cx="1063256" cy="4040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42D69A9-3553-4B3A-A79F-802429FDF7D3}"/>
              </a:ext>
            </a:extLst>
          </p:cNvPr>
          <p:cNvCxnSpPr>
            <a:cxnSpLocks/>
          </p:cNvCxnSpPr>
          <p:nvPr/>
        </p:nvCxnSpPr>
        <p:spPr>
          <a:xfrm flipV="1">
            <a:off x="5465135" y="2456118"/>
            <a:ext cx="1052623" cy="1435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BF44CF9-CB47-42F1-8FFE-D2B4D3A858B5}"/>
              </a:ext>
            </a:extLst>
          </p:cNvPr>
          <p:cNvCxnSpPr>
            <a:cxnSpLocks/>
            <a:endCxn id="31" idx="1"/>
          </p:cNvCxnSpPr>
          <p:nvPr/>
        </p:nvCxnSpPr>
        <p:spPr>
          <a:xfrm>
            <a:off x="5465135" y="2812296"/>
            <a:ext cx="1063256" cy="431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33E5686-A67C-420E-B3C1-55762EBCCAB5}"/>
              </a:ext>
            </a:extLst>
          </p:cNvPr>
          <p:cNvCxnSpPr>
            <a:cxnSpLocks/>
            <a:endCxn id="32" idx="1"/>
          </p:cNvCxnSpPr>
          <p:nvPr/>
        </p:nvCxnSpPr>
        <p:spPr>
          <a:xfrm>
            <a:off x="5465135" y="2955849"/>
            <a:ext cx="1075487" cy="3098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C74BFB4-3C03-4ECA-AAAE-C4A5C60684CA}"/>
              </a:ext>
            </a:extLst>
          </p:cNvPr>
          <p:cNvSpPr txBox="1"/>
          <p:nvPr/>
        </p:nvSpPr>
        <p:spPr>
          <a:xfrm>
            <a:off x="6534389" y="1710491"/>
            <a:ext cx="5087125" cy="461665"/>
          </a:xfrm>
          <a:prstGeom prst="rect">
            <a:avLst/>
          </a:prstGeom>
          <a:noFill/>
        </p:spPr>
        <p:txBody>
          <a:bodyPr wrap="square" rtlCol="0">
            <a:spAutoFit/>
          </a:bodyPr>
          <a:lstStyle/>
          <a:p>
            <a:r>
              <a:rPr lang="en-US" sz="2400" dirty="0">
                <a:solidFill>
                  <a:schemeClr val="accent1">
                    <a:lumMod val="50000"/>
                  </a:schemeClr>
                </a:solidFill>
              </a:rPr>
              <a:t>Early Surgery – Early Rehabilitation</a:t>
            </a:r>
          </a:p>
        </p:txBody>
      </p:sp>
      <p:sp>
        <p:nvSpPr>
          <p:cNvPr id="30" name="TextBox 29">
            <a:extLst>
              <a:ext uri="{FF2B5EF4-FFF2-40B4-BE49-F238E27FC236}">
                <a16:creationId xmlns:a16="http://schemas.microsoft.com/office/drawing/2014/main" id="{A5A1CBA2-5EBD-4CE4-AB98-D37703FD0E37}"/>
              </a:ext>
            </a:extLst>
          </p:cNvPr>
          <p:cNvSpPr txBox="1"/>
          <p:nvPr/>
        </p:nvSpPr>
        <p:spPr>
          <a:xfrm>
            <a:off x="6528391" y="2159923"/>
            <a:ext cx="5087125" cy="461665"/>
          </a:xfrm>
          <a:prstGeom prst="rect">
            <a:avLst/>
          </a:prstGeom>
          <a:noFill/>
        </p:spPr>
        <p:txBody>
          <a:bodyPr wrap="square" rtlCol="0">
            <a:spAutoFit/>
          </a:bodyPr>
          <a:lstStyle/>
          <a:p>
            <a:r>
              <a:rPr lang="en-US" sz="2400" dirty="0">
                <a:solidFill>
                  <a:schemeClr val="accent1">
                    <a:lumMod val="50000"/>
                  </a:schemeClr>
                </a:solidFill>
              </a:rPr>
              <a:t>Early Surgery – Delayed Rehabilitation</a:t>
            </a:r>
          </a:p>
        </p:txBody>
      </p:sp>
      <p:sp>
        <p:nvSpPr>
          <p:cNvPr id="31" name="TextBox 30">
            <a:extLst>
              <a:ext uri="{FF2B5EF4-FFF2-40B4-BE49-F238E27FC236}">
                <a16:creationId xmlns:a16="http://schemas.microsoft.com/office/drawing/2014/main" id="{5EB5D52B-6490-4863-9621-BE9A840C9693}"/>
              </a:ext>
            </a:extLst>
          </p:cNvPr>
          <p:cNvSpPr txBox="1"/>
          <p:nvPr/>
        </p:nvSpPr>
        <p:spPr>
          <a:xfrm>
            <a:off x="6528391" y="2624618"/>
            <a:ext cx="5087125" cy="461665"/>
          </a:xfrm>
          <a:prstGeom prst="rect">
            <a:avLst/>
          </a:prstGeom>
          <a:noFill/>
        </p:spPr>
        <p:txBody>
          <a:bodyPr wrap="square" rtlCol="0">
            <a:spAutoFit/>
          </a:bodyPr>
          <a:lstStyle/>
          <a:p>
            <a:r>
              <a:rPr lang="en-US" sz="2400" dirty="0">
                <a:solidFill>
                  <a:schemeClr val="accent1">
                    <a:lumMod val="50000"/>
                  </a:schemeClr>
                </a:solidFill>
              </a:rPr>
              <a:t>Delayed Surgery – Early Rehabilitation</a:t>
            </a:r>
          </a:p>
        </p:txBody>
      </p:sp>
      <p:sp>
        <p:nvSpPr>
          <p:cNvPr id="32" name="TextBox 31">
            <a:extLst>
              <a:ext uri="{FF2B5EF4-FFF2-40B4-BE49-F238E27FC236}">
                <a16:creationId xmlns:a16="http://schemas.microsoft.com/office/drawing/2014/main" id="{92DD5991-B422-4FEE-A950-000F60B2D7EC}"/>
              </a:ext>
            </a:extLst>
          </p:cNvPr>
          <p:cNvSpPr txBox="1"/>
          <p:nvPr/>
        </p:nvSpPr>
        <p:spPr>
          <a:xfrm>
            <a:off x="6540622" y="3034899"/>
            <a:ext cx="5497029" cy="461665"/>
          </a:xfrm>
          <a:prstGeom prst="rect">
            <a:avLst/>
          </a:prstGeom>
          <a:noFill/>
        </p:spPr>
        <p:txBody>
          <a:bodyPr wrap="square" rtlCol="0">
            <a:spAutoFit/>
          </a:bodyPr>
          <a:lstStyle/>
          <a:p>
            <a:r>
              <a:rPr lang="en-US" sz="2400" dirty="0">
                <a:solidFill>
                  <a:schemeClr val="accent1">
                    <a:lumMod val="50000"/>
                  </a:schemeClr>
                </a:solidFill>
              </a:rPr>
              <a:t>Delayed Surgery – Delayed Rehabilitation</a:t>
            </a:r>
          </a:p>
        </p:txBody>
      </p:sp>
      <p:cxnSp>
        <p:nvCxnSpPr>
          <p:cNvPr id="33" name="Straight Arrow Connector 32">
            <a:extLst>
              <a:ext uri="{FF2B5EF4-FFF2-40B4-BE49-F238E27FC236}">
                <a16:creationId xmlns:a16="http://schemas.microsoft.com/office/drawing/2014/main" id="{DE080797-1876-433C-84EB-94CF5C513BC9}"/>
              </a:ext>
            </a:extLst>
          </p:cNvPr>
          <p:cNvCxnSpPr>
            <a:cxnSpLocks/>
          </p:cNvCxnSpPr>
          <p:nvPr/>
        </p:nvCxnSpPr>
        <p:spPr>
          <a:xfrm flipV="1">
            <a:off x="5436777" y="4712677"/>
            <a:ext cx="1029032" cy="1377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AC0C6B9-2DEC-4B9E-BDC5-346ED87037E1}"/>
              </a:ext>
            </a:extLst>
          </p:cNvPr>
          <p:cNvCxnSpPr>
            <a:cxnSpLocks/>
          </p:cNvCxnSpPr>
          <p:nvPr/>
        </p:nvCxnSpPr>
        <p:spPr>
          <a:xfrm>
            <a:off x="5447410" y="5022109"/>
            <a:ext cx="1018399" cy="22131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7F6876F-1EAD-431A-B973-0F9F7221C264}"/>
              </a:ext>
            </a:extLst>
          </p:cNvPr>
          <p:cNvSpPr txBox="1"/>
          <p:nvPr/>
        </p:nvSpPr>
        <p:spPr>
          <a:xfrm>
            <a:off x="6605084" y="4455311"/>
            <a:ext cx="5087125" cy="461665"/>
          </a:xfrm>
          <a:prstGeom prst="rect">
            <a:avLst/>
          </a:prstGeom>
          <a:noFill/>
        </p:spPr>
        <p:txBody>
          <a:bodyPr wrap="square" rtlCol="0">
            <a:spAutoFit/>
          </a:bodyPr>
          <a:lstStyle/>
          <a:p>
            <a:r>
              <a:rPr lang="en-US" sz="2400" dirty="0">
                <a:solidFill>
                  <a:schemeClr val="accent1">
                    <a:lumMod val="50000"/>
                  </a:schemeClr>
                </a:solidFill>
              </a:rPr>
              <a:t>Early Rehabilitation</a:t>
            </a:r>
          </a:p>
        </p:txBody>
      </p:sp>
      <p:sp>
        <p:nvSpPr>
          <p:cNvPr id="36" name="TextBox 35">
            <a:extLst>
              <a:ext uri="{FF2B5EF4-FFF2-40B4-BE49-F238E27FC236}">
                <a16:creationId xmlns:a16="http://schemas.microsoft.com/office/drawing/2014/main" id="{0A493B21-C5F3-41C2-92A5-CB470426052A}"/>
              </a:ext>
            </a:extLst>
          </p:cNvPr>
          <p:cNvSpPr txBox="1"/>
          <p:nvPr/>
        </p:nvSpPr>
        <p:spPr>
          <a:xfrm>
            <a:off x="6605084" y="5083697"/>
            <a:ext cx="5087125" cy="461665"/>
          </a:xfrm>
          <a:prstGeom prst="rect">
            <a:avLst/>
          </a:prstGeom>
          <a:noFill/>
        </p:spPr>
        <p:txBody>
          <a:bodyPr wrap="square" rtlCol="0">
            <a:spAutoFit/>
          </a:bodyPr>
          <a:lstStyle/>
          <a:p>
            <a:r>
              <a:rPr lang="en-US" sz="2400" dirty="0">
                <a:solidFill>
                  <a:schemeClr val="accent1">
                    <a:lumMod val="50000"/>
                  </a:schemeClr>
                </a:solidFill>
              </a:rPr>
              <a:t>Delayed Rehabilitation</a:t>
            </a:r>
          </a:p>
        </p:txBody>
      </p:sp>
      <p:sp>
        <p:nvSpPr>
          <p:cNvPr id="37" name="TextBox 36">
            <a:extLst>
              <a:ext uri="{FF2B5EF4-FFF2-40B4-BE49-F238E27FC236}">
                <a16:creationId xmlns:a16="http://schemas.microsoft.com/office/drawing/2014/main" id="{25A8E641-B8A2-4A5E-935C-E0A60193805D}"/>
              </a:ext>
            </a:extLst>
          </p:cNvPr>
          <p:cNvSpPr txBox="1"/>
          <p:nvPr/>
        </p:nvSpPr>
        <p:spPr>
          <a:xfrm>
            <a:off x="4873368" y="1533473"/>
            <a:ext cx="1526315" cy="461665"/>
          </a:xfrm>
          <a:prstGeom prst="rect">
            <a:avLst/>
          </a:prstGeom>
          <a:noFill/>
        </p:spPr>
        <p:txBody>
          <a:bodyPr wrap="square" rtlCol="0">
            <a:spAutoFit/>
          </a:bodyPr>
          <a:lstStyle/>
          <a:p>
            <a:pPr algn="ctr"/>
            <a:r>
              <a:rPr lang="en-US" sz="2400" b="1" dirty="0">
                <a:solidFill>
                  <a:schemeClr val="accent1">
                    <a:lumMod val="75000"/>
                  </a:schemeClr>
                </a:solidFill>
              </a:rPr>
              <a:t>N=392</a:t>
            </a:r>
          </a:p>
        </p:txBody>
      </p:sp>
      <p:sp>
        <p:nvSpPr>
          <p:cNvPr id="38" name="TextBox 37">
            <a:extLst>
              <a:ext uri="{FF2B5EF4-FFF2-40B4-BE49-F238E27FC236}">
                <a16:creationId xmlns:a16="http://schemas.microsoft.com/office/drawing/2014/main" id="{4698DC4C-AD83-4720-9C69-156B970CA995}"/>
              </a:ext>
            </a:extLst>
          </p:cNvPr>
          <p:cNvSpPr txBox="1"/>
          <p:nvPr/>
        </p:nvSpPr>
        <p:spPr>
          <a:xfrm>
            <a:off x="5111283" y="4118735"/>
            <a:ext cx="1354526" cy="461665"/>
          </a:xfrm>
          <a:prstGeom prst="rect">
            <a:avLst/>
          </a:prstGeom>
          <a:noFill/>
        </p:spPr>
        <p:txBody>
          <a:bodyPr wrap="square" rtlCol="0">
            <a:spAutoFit/>
          </a:bodyPr>
          <a:lstStyle/>
          <a:p>
            <a:pPr algn="ctr"/>
            <a:r>
              <a:rPr lang="en-US" sz="2400" b="1" dirty="0">
                <a:solidFill>
                  <a:schemeClr val="accent4"/>
                </a:solidFill>
                <a:effectLst>
                  <a:outerShdw blurRad="38100" dist="38100" dir="2700000" algn="tl">
                    <a:srgbClr val="000000">
                      <a:alpha val="43137"/>
                    </a:srgbClr>
                  </a:outerShdw>
                </a:effectLst>
              </a:rPr>
              <a:t>N=298</a:t>
            </a:r>
          </a:p>
        </p:txBody>
      </p:sp>
      <p:sp>
        <p:nvSpPr>
          <p:cNvPr id="41" name="TextBox 40">
            <a:extLst>
              <a:ext uri="{FF2B5EF4-FFF2-40B4-BE49-F238E27FC236}">
                <a16:creationId xmlns:a16="http://schemas.microsoft.com/office/drawing/2014/main" id="{E1F737AE-8506-4E24-8AB1-43016EC40275}"/>
              </a:ext>
            </a:extLst>
          </p:cNvPr>
          <p:cNvSpPr txBox="1"/>
          <p:nvPr/>
        </p:nvSpPr>
        <p:spPr>
          <a:xfrm>
            <a:off x="680484" y="1995138"/>
            <a:ext cx="2115879" cy="646331"/>
          </a:xfrm>
          <a:prstGeom prst="rect">
            <a:avLst/>
          </a:prstGeom>
          <a:noFill/>
        </p:spPr>
        <p:txBody>
          <a:bodyPr wrap="square" rtlCol="0">
            <a:spAutoFit/>
          </a:bodyPr>
          <a:lstStyle/>
          <a:p>
            <a:pPr algn="ctr"/>
            <a:r>
              <a:rPr lang="en-US" sz="3600" b="1" dirty="0">
                <a:solidFill>
                  <a:schemeClr val="accent1">
                    <a:lumMod val="50000"/>
                  </a:schemeClr>
                </a:solidFill>
              </a:rPr>
              <a:t>MLKI</a:t>
            </a:r>
          </a:p>
        </p:txBody>
      </p:sp>
    </p:spTree>
    <p:extLst>
      <p:ext uri="{BB962C8B-B14F-4D97-AF65-F5344CB8AC3E}">
        <p14:creationId xmlns:p14="http://schemas.microsoft.com/office/powerpoint/2010/main" val="2465353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6283"/>
          </a:xfrm>
        </p:spPr>
        <p:txBody>
          <a:bodyPr/>
          <a:lstStyle/>
          <a:p>
            <a:r>
              <a:rPr lang="en-US" b="1" dirty="0">
                <a:solidFill>
                  <a:schemeClr val="accent1">
                    <a:lumMod val="50000"/>
                  </a:schemeClr>
                </a:solidFill>
                <a:latin typeface="+mn-lt"/>
              </a:rPr>
              <a:t>Multilingual forms - Technical Algorithm </a:t>
            </a:r>
          </a:p>
        </p:txBody>
      </p:sp>
      <p:sp>
        <p:nvSpPr>
          <p:cNvPr id="4" name="Rectangle 3"/>
          <p:cNvSpPr/>
          <p:nvPr/>
        </p:nvSpPr>
        <p:spPr>
          <a:xfrm>
            <a:off x="4547062" y="1542426"/>
            <a:ext cx="6643056" cy="698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REDCap</a:t>
            </a:r>
            <a:r>
              <a:rPr lang="en-US" dirty="0"/>
              <a:t> Server</a:t>
            </a:r>
          </a:p>
        </p:txBody>
      </p:sp>
      <p:sp>
        <p:nvSpPr>
          <p:cNvPr id="5" name="Rectangle 4"/>
          <p:cNvSpPr/>
          <p:nvPr/>
        </p:nvSpPr>
        <p:spPr>
          <a:xfrm>
            <a:off x="4547063" y="5349695"/>
            <a:ext cx="7214062" cy="560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Server hosting Custom Web Application (.NET)</a:t>
            </a:r>
          </a:p>
        </p:txBody>
      </p:sp>
      <p:sp>
        <p:nvSpPr>
          <p:cNvPr id="6" name="Rectangle 5"/>
          <p:cNvSpPr/>
          <p:nvPr/>
        </p:nvSpPr>
        <p:spPr>
          <a:xfrm>
            <a:off x="4547062" y="2240874"/>
            <a:ext cx="6643054" cy="46313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REDCap</a:t>
            </a:r>
            <a:r>
              <a:rPr lang="en-US" dirty="0"/>
              <a:t> API</a:t>
            </a:r>
          </a:p>
        </p:txBody>
      </p:sp>
      <p:sp>
        <p:nvSpPr>
          <p:cNvPr id="7" name="Can 6"/>
          <p:cNvSpPr/>
          <p:nvPr/>
        </p:nvSpPr>
        <p:spPr>
          <a:xfrm>
            <a:off x="10204468" y="5907505"/>
            <a:ext cx="1211280" cy="87326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SQL Database</a:t>
            </a:r>
          </a:p>
        </p:txBody>
      </p:sp>
      <p:cxnSp>
        <p:nvCxnSpPr>
          <p:cNvPr id="8" name="Straight Arrow Connector 7"/>
          <p:cNvCxnSpPr/>
          <p:nvPr/>
        </p:nvCxnSpPr>
        <p:spPr>
          <a:xfrm flipH="1">
            <a:off x="4566060" y="2727756"/>
            <a:ext cx="11876" cy="2598195"/>
          </a:xfrm>
          <a:prstGeom prst="straightConnector1">
            <a:avLst/>
          </a:prstGeom>
          <a:ln w="5715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876997" y="2715883"/>
            <a:ext cx="17817" cy="2621939"/>
          </a:xfrm>
          <a:prstGeom prst="straightConnector1">
            <a:avLst/>
          </a:prstGeom>
          <a:ln w="57150">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27264" y="5079748"/>
            <a:ext cx="1343100" cy="1472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Participant</a:t>
            </a:r>
          </a:p>
        </p:txBody>
      </p:sp>
      <p:sp>
        <p:nvSpPr>
          <p:cNvPr id="19" name="Rectangle 18"/>
          <p:cNvSpPr/>
          <p:nvPr/>
        </p:nvSpPr>
        <p:spPr>
          <a:xfrm>
            <a:off x="527264" y="1442673"/>
            <a:ext cx="1343100" cy="1472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Coordinator</a:t>
            </a:r>
          </a:p>
        </p:txBody>
      </p:sp>
      <p:cxnSp>
        <p:nvCxnSpPr>
          <p:cNvPr id="20" name="Straight Arrow Connector 19"/>
          <p:cNvCxnSpPr>
            <a:endCxn id="4" idx="1"/>
          </p:cNvCxnSpPr>
          <p:nvPr/>
        </p:nvCxnSpPr>
        <p:spPr>
          <a:xfrm>
            <a:off x="1870364" y="1891650"/>
            <a:ext cx="2676698" cy="0"/>
          </a:xfrm>
          <a:prstGeom prst="straightConnector1">
            <a:avLst/>
          </a:prstGeom>
          <a:ln w="57150">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32706" y="2041430"/>
            <a:ext cx="2552013" cy="1200329"/>
          </a:xfrm>
          <a:prstGeom prst="rect">
            <a:avLst/>
          </a:prstGeom>
          <a:noFill/>
        </p:spPr>
        <p:txBody>
          <a:bodyPr wrap="square" rtlCol="0">
            <a:spAutoFit/>
          </a:bodyPr>
          <a:lstStyle/>
          <a:p>
            <a:r>
              <a:rPr lang="en-US" sz="2400" b="1" dirty="0"/>
              <a:t>Step 1</a:t>
            </a:r>
            <a:r>
              <a:rPr lang="en-US" sz="2400" dirty="0"/>
              <a:t>: Creates record noting Spanish language.</a:t>
            </a:r>
          </a:p>
        </p:txBody>
      </p:sp>
      <p:sp>
        <p:nvSpPr>
          <p:cNvPr id="23" name="TextBox 22"/>
          <p:cNvSpPr txBox="1"/>
          <p:nvPr/>
        </p:nvSpPr>
        <p:spPr>
          <a:xfrm>
            <a:off x="4547062" y="3216127"/>
            <a:ext cx="2511405" cy="1569660"/>
          </a:xfrm>
          <a:prstGeom prst="rect">
            <a:avLst/>
          </a:prstGeom>
          <a:noFill/>
        </p:spPr>
        <p:txBody>
          <a:bodyPr wrap="square" rtlCol="0">
            <a:spAutoFit/>
          </a:bodyPr>
          <a:lstStyle/>
          <a:p>
            <a:r>
              <a:rPr lang="en-US" sz="2400" b="1" dirty="0"/>
              <a:t>Step 2</a:t>
            </a:r>
            <a:r>
              <a:rPr lang="en-US" sz="2400" dirty="0"/>
              <a:t>: Participant’s preferred language.</a:t>
            </a:r>
          </a:p>
        </p:txBody>
      </p:sp>
      <p:sp>
        <p:nvSpPr>
          <p:cNvPr id="24" name="TextBox 23"/>
          <p:cNvSpPr txBox="1"/>
          <p:nvPr/>
        </p:nvSpPr>
        <p:spPr>
          <a:xfrm>
            <a:off x="6876997" y="3204254"/>
            <a:ext cx="2511405" cy="1569660"/>
          </a:xfrm>
          <a:prstGeom prst="rect">
            <a:avLst/>
          </a:prstGeom>
          <a:noFill/>
        </p:spPr>
        <p:txBody>
          <a:bodyPr wrap="square" rtlCol="0">
            <a:spAutoFit/>
          </a:bodyPr>
          <a:lstStyle/>
          <a:p>
            <a:r>
              <a:rPr lang="en-US" sz="2400" b="1" dirty="0"/>
              <a:t>Step 3</a:t>
            </a:r>
            <a:r>
              <a:rPr lang="en-US" sz="2400" dirty="0"/>
              <a:t>: If Spanish, creates record in Spanish project via </a:t>
            </a:r>
            <a:r>
              <a:rPr lang="en-US" sz="2400" dirty="0" err="1"/>
              <a:t>REDCap</a:t>
            </a:r>
            <a:r>
              <a:rPr lang="en-US" sz="2400" dirty="0"/>
              <a:t> API.</a:t>
            </a:r>
          </a:p>
        </p:txBody>
      </p:sp>
      <p:cxnSp>
        <p:nvCxnSpPr>
          <p:cNvPr id="27" name="Straight Arrow Connector 26"/>
          <p:cNvCxnSpPr>
            <a:stCxn id="19" idx="2"/>
            <a:endCxn id="12" idx="0"/>
          </p:cNvCxnSpPr>
          <p:nvPr/>
        </p:nvCxnSpPr>
        <p:spPr>
          <a:xfrm>
            <a:off x="1198814" y="2915392"/>
            <a:ext cx="0" cy="2164356"/>
          </a:xfrm>
          <a:prstGeom prst="straightConnector1">
            <a:avLst/>
          </a:prstGeom>
          <a:ln w="5715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48856" y="3417736"/>
            <a:ext cx="2552013" cy="1569660"/>
          </a:xfrm>
          <a:prstGeom prst="rect">
            <a:avLst/>
          </a:prstGeom>
          <a:noFill/>
        </p:spPr>
        <p:txBody>
          <a:bodyPr wrap="square" rtlCol="0">
            <a:spAutoFit/>
          </a:bodyPr>
          <a:lstStyle/>
          <a:p>
            <a:r>
              <a:rPr lang="en-US" sz="2400" b="1" dirty="0"/>
              <a:t>Step 4</a:t>
            </a:r>
            <a:r>
              <a:rPr lang="en-US" sz="2400" dirty="0"/>
              <a:t>: Goes to Spanish project, puts in Survey Mode.</a:t>
            </a:r>
          </a:p>
        </p:txBody>
      </p:sp>
      <p:cxnSp>
        <p:nvCxnSpPr>
          <p:cNvPr id="31" name="Straight Arrow Connector 30"/>
          <p:cNvCxnSpPr>
            <a:stCxn id="12" idx="3"/>
          </p:cNvCxnSpPr>
          <p:nvPr/>
        </p:nvCxnSpPr>
        <p:spPr>
          <a:xfrm flipV="1">
            <a:off x="1870364" y="2472443"/>
            <a:ext cx="2676698" cy="3343665"/>
          </a:xfrm>
          <a:prstGeom prst="straightConnector1">
            <a:avLst/>
          </a:prstGeom>
          <a:ln w="57150">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870363" y="5645685"/>
            <a:ext cx="2552013" cy="1200329"/>
          </a:xfrm>
          <a:prstGeom prst="rect">
            <a:avLst/>
          </a:prstGeom>
          <a:noFill/>
        </p:spPr>
        <p:txBody>
          <a:bodyPr wrap="square" rtlCol="0">
            <a:spAutoFit/>
          </a:bodyPr>
          <a:lstStyle/>
          <a:p>
            <a:r>
              <a:rPr lang="en-US" sz="2400" b="1" dirty="0"/>
              <a:t>Step 5</a:t>
            </a:r>
            <a:r>
              <a:rPr lang="en-US" sz="2400" dirty="0"/>
              <a:t>: Participant fills out Spanish surveys.</a:t>
            </a:r>
          </a:p>
        </p:txBody>
      </p:sp>
      <p:cxnSp>
        <p:nvCxnSpPr>
          <p:cNvPr id="34" name="Straight Arrow Connector 33"/>
          <p:cNvCxnSpPr/>
          <p:nvPr/>
        </p:nvCxnSpPr>
        <p:spPr>
          <a:xfrm>
            <a:off x="9388402" y="2715883"/>
            <a:ext cx="0" cy="2633812"/>
          </a:xfrm>
          <a:prstGeom prst="straightConnector1">
            <a:avLst/>
          </a:prstGeom>
          <a:ln w="5715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9388401" y="3204254"/>
            <a:ext cx="2511405" cy="1938992"/>
          </a:xfrm>
          <a:prstGeom prst="rect">
            <a:avLst/>
          </a:prstGeom>
          <a:noFill/>
        </p:spPr>
        <p:txBody>
          <a:bodyPr wrap="square" rtlCol="0">
            <a:spAutoFit/>
          </a:bodyPr>
          <a:lstStyle/>
          <a:p>
            <a:r>
              <a:rPr lang="en-US" sz="2400" b="1" dirty="0"/>
              <a:t>Step 6</a:t>
            </a:r>
            <a:r>
              <a:rPr lang="en-US" sz="2400" dirty="0"/>
              <a:t>: Sends Spanish survey.  App populates  English project via </a:t>
            </a:r>
            <a:r>
              <a:rPr lang="en-US" sz="2400" dirty="0" err="1"/>
              <a:t>REDCap</a:t>
            </a:r>
            <a:r>
              <a:rPr lang="en-US" sz="2400" dirty="0"/>
              <a:t> API. </a:t>
            </a:r>
          </a:p>
        </p:txBody>
      </p:sp>
    </p:spTree>
    <p:extLst>
      <p:ext uri="{BB962C8B-B14F-4D97-AF65-F5344CB8AC3E}">
        <p14:creationId xmlns:p14="http://schemas.microsoft.com/office/powerpoint/2010/main" val="39674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8"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927E9-4237-4D8A-8689-CFBBA45B3583}"/>
              </a:ext>
            </a:extLst>
          </p:cNvPr>
          <p:cNvSpPr>
            <a:spLocks noGrp="1"/>
          </p:cNvSpPr>
          <p:nvPr>
            <p:ph type="title"/>
          </p:nvPr>
        </p:nvSpPr>
        <p:spPr>
          <a:xfrm>
            <a:off x="838200" y="365125"/>
            <a:ext cx="5144589" cy="1325563"/>
          </a:xfrm>
        </p:spPr>
        <p:txBody>
          <a:bodyPr/>
          <a:lstStyle/>
          <a:p>
            <a:r>
              <a:rPr lang="en-US" b="1" dirty="0">
                <a:solidFill>
                  <a:schemeClr val="accent1">
                    <a:lumMod val="50000"/>
                  </a:schemeClr>
                </a:solidFill>
                <a:latin typeface="+mn-lt"/>
              </a:rPr>
              <a:t>Clinical Monitoring: </a:t>
            </a:r>
            <a:br>
              <a:rPr lang="en-US" b="1" dirty="0">
                <a:solidFill>
                  <a:schemeClr val="accent1">
                    <a:lumMod val="50000"/>
                  </a:schemeClr>
                </a:solidFill>
                <a:latin typeface="+mn-lt"/>
              </a:rPr>
            </a:br>
            <a:r>
              <a:rPr lang="en-US" b="1" dirty="0">
                <a:solidFill>
                  <a:schemeClr val="accent1">
                    <a:lumMod val="50000"/>
                  </a:schemeClr>
                </a:solidFill>
                <a:latin typeface="+mn-lt"/>
              </a:rPr>
              <a:t>Consent project</a:t>
            </a:r>
          </a:p>
        </p:txBody>
      </p:sp>
      <p:pic>
        <p:nvPicPr>
          <p:cNvPr id="4" name="Picture 3"/>
          <p:cNvPicPr>
            <a:picLocks noChangeAspect="1"/>
          </p:cNvPicPr>
          <p:nvPr/>
        </p:nvPicPr>
        <p:blipFill>
          <a:blip r:embed="rId2"/>
          <a:stretch>
            <a:fillRect/>
          </a:stretch>
        </p:blipFill>
        <p:spPr>
          <a:xfrm>
            <a:off x="6252754" y="0"/>
            <a:ext cx="5852160" cy="6858000"/>
          </a:xfrm>
          <a:prstGeom prst="rect">
            <a:avLst/>
          </a:prstGeom>
        </p:spPr>
      </p:pic>
      <p:sp>
        <p:nvSpPr>
          <p:cNvPr id="5" name="Content Placeholder 4"/>
          <p:cNvSpPr>
            <a:spLocks noGrp="1"/>
          </p:cNvSpPr>
          <p:nvPr>
            <p:ph idx="1"/>
          </p:nvPr>
        </p:nvSpPr>
        <p:spPr>
          <a:xfrm>
            <a:off x="838200" y="1825625"/>
            <a:ext cx="5144589" cy="4351338"/>
          </a:xfrm>
        </p:spPr>
        <p:txBody>
          <a:bodyPr/>
          <a:lstStyle/>
          <a:p>
            <a:r>
              <a:rPr lang="en-US" dirty="0"/>
              <a:t>Central IRB</a:t>
            </a:r>
          </a:p>
          <a:p>
            <a:r>
              <a:rPr lang="en-US" dirty="0"/>
              <a:t>Remote monitoring!!!</a:t>
            </a:r>
          </a:p>
          <a:p>
            <a:r>
              <a:rPr lang="en-US" dirty="0"/>
              <a:t>CCC and DCC to monitor 100%</a:t>
            </a:r>
          </a:p>
          <a:p>
            <a:r>
              <a:rPr lang="en-US" dirty="0"/>
              <a:t>Documents IC process </a:t>
            </a:r>
          </a:p>
          <a:p>
            <a:r>
              <a:rPr lang="en-US" dirty="0"/>
              <a:t>Ensures human </a:t>
            </a:r>
            <a:r>
              <a:rPr lang="en-US"/>
              <a:t>subjects protection </a:t>
            </a:r>
            <a:endParaRPr lang="en-US" dirty="0"/>
          </a:p>
        </p:txBody>
      </p:sp>
    </p:spTree>
    <p:extLst>
      <p:ext uri="{BB962C8B-B14F-4D97-AF65-F5344CB8AC3E}">
        <p14:creationId xmlns:p14="http://schemas.microsoft.com/office/powerpoint/2010/main" val="1058768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latin typeface="+mn-lt"/>
              </a:rPr>
              <a:t>Summary</a:t>
            </a:r>
          </a:p>
        </p:txBody>
      </p:sp>
      <p:sp>
        <p:nvSpPr>
          <p:cNvPr id="3" name="Content Placeholder 2"/>
          <p:cNvSpPr>
            <a:spLocks noGrp="1"/>
          </p:cNvSpPr>
          <p:nvPr>
            <p:ph idx="1"/>
          </p:nvPr>
        </p:nvSpPr>
        <p:spPr/>
        <p:txBody>
          <a:bodyPr/>
          <a:lstStyle/>
          <a:p>
            <a:r>
              <a:rPr lang="en-US" dirty="0"/>
              <a:t>Powerful tool that we have successfully used for 2 large trials</a:t>
            </a:r>
          </a:p>
          <a:p>
            <a:pPr lvl="1"/>
            <a:r>
              <a:rPr lang="en-US" dirty="0"/>
              <a:t>Clinical Project</a:t>
            </a:r>
          </a:p>
          <a:p>
            <a:pPr lvl="1"/>
            <a:r>
              <a:rPr lang="en-US" dirty="0"/>
              <a:t>Research Follow-Up Project</a:t>
            </a:r>
          </a:p>
          <a:p>
            <a:pPr lvl="1"/>
            <a:r>
              <a:rPr lang="en-US" dirty="0"/>
              <a:t>Spanish Version Projects</a:t>
            </a:r>
          </a:p>
          <a:p>
            <a:pPr lvl="1"/>
            <a:r>
              <a:rPr lang="en-US" dirty="0"/>
              <a:t>Consent Project</a:t>
            </a:r>
          </a:p>
          <a:p>
            <a:r>
              <a:rPr lang="en-US" dirty="0"/>
              <a:t>Maximized use of Application Programming Interface (API)</a:t>
            </a:r>
          </a:p>
          <a:p>
            <a:r>
              <a:rPr lang="en-US" dirty="0"/>
              <a:t>Advantage of </a:t>
            </a:r>
            <a:r>
              <a:rPr lang="en-US" dirty="0" err="1"/>
              <a:t>REDCap</a:t>
            </a:r>
            <a:r>
              <a:rPr lang="en-US" dirty="0"/>
              <a:t> – easy to export architecture for Canadian site</a:t>
            </a:r>
          </a:p>
          <a:p>
            <a:r>
              <a:rPr lang="en-US" dirty="0"/>
              <a:t>Some restrictions we could not make</a:t>
            </a:r>
          </a:p>
          <a:p>
            <a:r>
              <a:rPr lang="en-US" dirty="0"/>
              <a:t>Interested in others experiences</a:t>
            </a:r>
          </a:p>
        </p:txBody>
      </p:sp>
    </p:spTree>
    <p:extLst>
      <p:ext uri="{BB962C8B-B14F-4D97-AF65-F5344CB8AC3E}">
        <p14:creationId xmlns:p14="http://schemas.microsoft.com/office/powerpoint/2010/main" val="1090371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F6A830-3143-4A83-A6F2-FB876C05B56C}"/>
              </a:ext>
            </a:extLst>
          </p:cNvPr>
          <p:cNvSpPr txBox="1"/>
          <p:nvPr/>
        </p:nvSpPr>
        <p:spPr>
          <a:xfrm>
            <a:off x="3931919" y="437951"/>
            <a:ext cx="3618412" cy="6093976"/>
          </a:xfrm>
          <a:prstGeom prst="rect">
            <a:avLst/>
          </a:prstGeom>
          <a:noFill/>
        </p:spPr>
        <p:txBody>
          <a:bodyPr wrap="square" rtlCol="0">
            <a:spAutoFit/>
          </a:bodyPr>
          <a:lstStyle/>
          <a:p>
            <a:pPr algn="ctr"/>
            <a:r>
              <a:rPr lang="en-US" sz="2600" b="1" dirty="0"/>
              <a:t>Thank you!</a:t>
            </a:r>
          </a:p>
          <a:p>
            <a:pPr algn="ctr"/>
            <a:endParaRPr lang="en-US" sz="2600" b="1" dirty="0"/>
          </a:p>
          <a:p>
            <a:pPr algn="ctr"/>
            <a:r>
              <a:rPr lang="en-US" sz="2600" b="1" dirty="0"/>
              <a:t>Questions?</a:t>
            </a:r>
          </a:p>
          <a:p>
            <a:pPr algn="ctr"/>
            <a:endParaRPr lang="en-US" sz="2600" b="1" dirty="0"/>
          </a:p>
          <a:p>
            <a:pPr algn="ctr"/>
            <a:r>
              <a:rPr lang="en-US" sz="2600" b="1" dirty="0"/>
              <a:t>Bob Winners</a:t>
            </a:r>
          </a:p>
          <a:p>
            <a:pPr algn="ctr"/>
            <a:r>
              <a:rPr lang="en-US" sz="2600" b="1" dirty="0">
                <a:hlinkClick r:id="rId2"/>
              </a:rPr>
              <a:t>Bob.winners@pitt.edu</a:t>
            </a:r>
            <a:endParaRPr lang="en-US" sz="2600" b="1" dirty="0"/>
          </a:p>
          <a:p>
            <a:pPr algn="ctr"/>
            <a:endParaRPr lang="en-US" sz="2600" b="1" dirty="0"/>
          </a:p>
          <a:p>
            <a:pPr algn="ctr"/>
            <a:r>
              <a:rPr lang="en-US" sz="2600" b="1" dirty="0"/>
              <a:t>Charity G. Patterson, PhD, MSPH</a:t>
            </a:r>
          </a:p>
          <a:p>
            <a:pPr algn="ctr"/>
            <a:r>
              <a:rPr lang="en-US" sz="2600" b="1" dirty="0">
                <a:hlinkClick r:id="rId3"/>
              </a:rPr>
              <a:t>cgp22@pitt.edu</a:t>
            </a:r>
            <a:endParaRPr lang="en-US" sz="2600" b="1" dirty="0"/>
          </a:p>
          <a:p>
            <a:pPr algn="ctr"/>
            <a:endParaRPr lang="en-US" sz="2600" b="1" dirty="0"/>
          </a:p>
          <a:p>
            <a:pPr algn="ctr"/>
            <a:r>
              <a:rPr lang="en-US" sz="2600" b="1" dirty="0"/>
              <a:t>Alexandra Gil, PhD</a:t>
            </a:r>
          </a:p>
          <a:p>
            <a:pPr algn="ctr"/>
            <a:r>
              <a:rPr lang="en-US" sz="2600" b="1" dirty="0">
                <a:hlinkClick r:id="rId4"/>
              </a:rPr>
              <a:t>agil@pitt.edu</a:t>
            </a:r>
            <a:r>
              <a:rPr lang="en-US" sz="2600" b="1" dirty="0"/>
              <a:t> </a:t>
            </a:r>
          </a:p>
          <a:p>
            <a:pPr algn="ctr"/>
            <a:endParaRPr lang="en-US" sz="2600" b="1" dirty="0"/>
          </a:p>
          <a:p>
            <a:pPr algn="ctr"/>
            <a:r>
              <a:rPr lang="en-US" sz="2600" b="1" dirty="0"/>
              <a:t>University of Pittsburgh</a:t>
            </a:r>
          </a:p>
        </p:txBody>
      </p:sp>
      <p:pic>
        <p:nvPicPr>
          <p:cNvPr id="3" name="Picture 2">
            <a:extLst>
              <a:ext uri="{FF2B5EF4-FFF2-40B4-BE49-F238E27FC236}">
                <a16:creationId xmlns:a16="http://schemas.microsoft.com/office/drawing/2014/main" id="{95F5E71A-5B53-4764-82EF-58CBE7432836}"/>
              </a:ext>
            </a:extLst>
          </p:cNvPr>
          <p:cNvPicPr>
            <a:picLocks noChangeAspect="1"/>
          </p:cNvPicPr>
          <p:nvPr/>
        </p:nvPicPr>
        <p:blipFill>
          <a:blip r:embed="rId5"/>
          <a:stretch>
            <a:fillRect/>
          </a:stretch>
        </p:blipFill>
        <p:spPr>
          <a:xfrm>
            <a:off x="8919311" y="136879"/>
            <a:ext cx="3225064" cy="1426588"/>
          </a:xfrm>
          <a:prstGeom prst="rect">
            <a:avLst/>
          </a:prstGeom>
        </p:spPr>
      </p:pic>
    </p:spTree>
    <p:extLst>
      <p:ext uri="{BB962C8B-B14F-4D97-AF65-F5344CB8AC3E}">
        <p14:creationId xmlns:p14="http://schemas.microsoft.com/office/powerpoint/2010/main" val="1673856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1B029-D8C5-4D40-B95F-C63636E92BD3}"/>
              </a:ext>
            </a:extLst>
          </p:cNvPr>
          <p:cNvSpPr>
            <a:spLocks noGrp="1"/>
          </p:cNvSpPr>
          <p:nvPr>
            <p:ph type="title"/>
          </p:nvPr>
        </p:nvSpPr>
        <p:spPr/>
        <p:txBody>
          <a:bodyPr/>
          <a:lstStyle/>
          <a:p>
            <a:r>
              <a:rPr lang="en-US" dirty="0"/>
              <a:t>Extra slides</a:t>
            </a:r>
          </a:p>
        </p:txBody>
      </p:sp>
    </p:spTree>
    <p:extLst>
      <p:ext uri="{BB962C8B-B14F-4D97-AF65-F5344CB8AC3E}">
        <p14:creationId xmlns:p14="http://schemas.microsoft.com/office/powerpoint/2010/main" val="1947933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Left Brace 96"/>
          <p:cNvSpPr/>
          <p:nvPr/>
        </p:nvSpPr>
        <p:spPr>
          <a:xfrm rot="16200000">
            <a:off x="3893292" y="3689156"/>
            <a:ext cx="85092" cy="2333920"/>
          </a:xfrm>
          <a:prstGeom prst="leftBrace">
            <a:avLst/>
          </a:prstGeom>
          <a:ln w="13970" cmpd="sng">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1"/>
          </a:p>
        </p:txBody>
      </p:sp>
      <p:sp>
        <p:nvSpPr>
          <p:cNvPr id="94" name="Left Brace 93"/>
          <p:cNvSpPr/>
          <p:nvPr/>
        </p:nvSpPr>
        <p:spPr>
          <a:xfrm rot="27000000">
            <a:off x="3911911" y="3069668"/>
            <a:ext cx="85092" cy="2333920"/>
          </a:xfrm>
          <a:prstGeom prst="leftBrace">
            <a:avLst/>
          </a:prstGeom>
          <a:ln w="13970" cmpd="sng">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1"/>
          </a:p>
        </p:txBody>
      </p:sp>
      <p:sp>
        <p:nvSpPr>
          <p:cNvPr id="87" name="Rectangle 86"/>
          <p:cNvSpPr/>
          <p:nvPr/>
        </p:nvSpPr>
        <p:spPr>
          <a:xfrm rot="5400000">
            <a:off x="6775227" y="-1071187"/>
            <a:ext cx="1389250" cy="483331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86" name="Rectangle 85"/>
          <p:cNvSpPr/>
          <p:nvPr/>
        </p:nvSpPr>
        <p:spPr>
          <a:xfrm>
            <a:off x="3047524" y="650843"/>
            <a:ext cx="2002786" cy="352445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Text Box 2"/>
          <p:cNvSpPr txBox="1">
            <a:spLocks noChangeArrowheads="1"/>
          </p:cNvSpPr>
          <p:nvPr/>
        </p:nvSpPr>
        <p:spPr bwMode="auto">
          <a:xfrm>
            <a:off x="145484" y="606936"/>
            <a:ext cx="1088137" cy="564281"/>
          </a:xfrm>
          <a:prstGeom prst="rect">
            <a:avLst/>
          </a:prstGeom>
          <a:solidFill>
            <a:schemeClr val="accent1"/>
          </a:solidFill>
          <a:ln w="9525">
            <a:solidFill>
              <a:srgbClr val="000000"/>
            </a:solidFill>
            <a:miter lim="800000"/>
            <a:headEnd/>
            <a:tailEnd/>
          </a:ln>
        </p:spPr>
        <p:txBody>
          <a:bodyPr rot="0" vert="horz" wrap="square" lIns="27433" tIns="45721" rIns="27433" bIns="45721" anchor="t" anchorCtr="0">
            <a:noAutofit/>
          </a:bodyPr>
          <a:lstStyle/>
          <a:p>
            <a:pPr algn="ctr">
              <a:lnSpc>
                <a:spcPct val="107000"/>
              </a:lnSpc>
            </a:pPr>
            <a:r>
              <a:rPr lang="en-US" sz="800" b="1" dirty="0">
                <a:latin typeface="Calibri" panose="020F0502020204030204" pitchFamily="34" charset="0"/>
                <a:ea typeface="Calibri" panose="020F0502020204030204" pitchFamily="34" charset="0"/>
                <a:cs typeface="Times New Roman" panose="02020603050405020304" pitchFamily="18" charset="0"/>
              </a:rPr>
              <a:t>Subject within 6 weeks after injury </a:t>
            </a:r>
          </a:p>
        </p:txBody>
      </p:sp>
      <p:sp>
        <p:nvSpPr>
          <p:cNvPr id="5" name="Text Box 2"/>
          <p:cNvSpPr txBox="1">
            <a:spLocks noChangeArrowheads="1"/>
          </p:cNvSpPr>
          <p:nvPr/>
        </p:nvSpPr>
        <p:spPr bwMode="auto">
          <a:xfrm>
            <a:off x="262604" y="1271691"/>
            <a:ext cx="1973220" cy="173579"/>
          </a:xfrm>
          <a:prstGeom prst="rect">
            <a:avLst/>
          </a:prstGeom>
          <a:solidFill>
            <a:srgbClr val="FFFFFF"/>
          </a:solidFill>
          <a:ln w="6350">
            <a:solidFill>
              <a:srgbClr val="000000"/>
            </a:solidFill>
            <a:miter lim="800000"/>
            <a:headEnd/>
            <a:tailEnd/>
          </a:ln>
        </p:spPr>
        <p:txBody>
          <a:bodyPr rot="0" vert="horz" wrap="square" lIns="27433" tIns="45721" rIns="27433" bIns="45721" anchor="t" anchorCtr="0">
            <a:noAutofit/>
          </a:bodyPr>
          <a:lstStyle/>
          <a:p>
            <a:pPr algn="ct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2.a. Initial Screening form </a:t>
            </a:r>
            <a:r>
              <a:rPr lang="en-US" sz="700" dirty="0">
                <a:latin typeface="Calibri" panose="020F0502020204030204" pitchFamily="34" charset="0"/>
                <a:ea typeface="Calibri" panose="020F0502020204030204" pitchFamily="34" charset="0"/>
                <a:cs typeface="Times New Roman" panose="02020603050405020304" pitchFamily="18" charset="0"/>
              </a:rPr>
              <a:t>(22)</a:t>
            </a:r>
            <a:r>
              <a:rPr lang="en-US" sz="800" dirty="0">
                <a:latin typeface="Calibri" panose="020F0502020204030204" pitchFamily="34" charset="0"/>
                <a:ea typeface="Calibri" panose="020F0502020204030204" pitchFamily="34" charset="0"/>
                <a:cs typeface="Times New Roman" panose="02020603050405020304" pitchFamily="18" charset="0"/>
              </a:rPr>
              <a:t> – given study ID</a:t>
            </a:r>
          </a:p>
        </p:txBody>
      </p:sp>
      <p:sp>
        <p:nvSpPr>
          <p:cNvPr id="6" name="Text Box 2"/>
          <p:cNvSpPr txBox="1">
            <a:spLocks noChangeArrowheads="1"/>
          </p:cNvSpPr>
          <p:nvPr/>
        </p:nvSpPr>
        <p:spPr bwMode="auto">
          <a:xfrm>
            <a:off x="544604" y="4357887"/>
            <a:ext cx="1562308" cy="192274"/>
          </a:xfrm>
          <a:prstGeom prst="rect">
            <a:avLst/>
          </a:prstGeom>
          <a:solidFill>
            <a:schemeClr val="bg1">
              <a:lumMod val="85000"/>
            </a:schemeClr>
          </a:solidFill>
          <a:ln w="6350">
            <a:solidFill>
              <a:srgbClr val="000000"/>
            </a:solidFill>
            <a:miter lim="800000"/>
            <a:headEnd/>
            <a:tailEnd/>
          </a:ln>
        </p:spPr>
        <p:txBody>
          <a:bodyPr rot="0" vert="horz" wrap="square" lIns="27433" tIns="45721" rIns="27433" bIns="45721" anchor="t" anchorCtr="0">
            <a:noAutofit/>
          </a:bodyPr>
          <a:lstStyle/>
          <a:p>
            <a:pPr algn="ctr">
              <a:lnSpc>
                <a:spcPct val="107000"/>
              </a:lnSpc>
            </a:pPr>
            <a:r>
              <a:rPr lang="en-US" sz="800" b="1" dirty="0">
                <a:latin typeface="Calibri" panose="020F0502020204030204" pitchFamily="34" charset="0"/>
                <a:ea typeface="Calibri" panose="020F0502020204030204" pitchFamily="34" charset="0"/>
                <a:cs typeface="Times New Roman" panose="02020603050405020304" pitchFamily="18" charset="0"/>
              </a:rPr>
              <a:t>2.c. Inclusion/Exclusion</a:t>
            </a:r>
            <a:r>
              <a:rPr lang="en-US" sz="800" dirty="0">
                <a:latin typeface="Calibri" panose="020F0502020204030204" pitchFamily="34" charset="0"/>
                <a:ea typeface="Calibri" panose="020F0502020204030204" pitchFamily="34" charset="0"/>
                <a:cs typeface="Times New Roman" panose="02020603050405020304" pitchFamily="18" charset="0"/>
              </a:rPr>
              <a:t> </a:t>
            </a:r>
            <a:r>
              <a:rPr lang="en-US" sz="800" b="1" dirty="0">
                <a:latin typeface="Calibri" panose="020F0502020204030204" pitchFamily="34" charset="0"/>
                <a:ea typeface="Calibri" panose="020F0502020204030204" pitchFamily="34" charset="0"/>
                <a:cs typeface="Times New Roman" panose="02020603050405020304" pitchFamily="18" charset="0"/>
              </a:rPr>
              <a:t>Form</a:t>
            </a:r>
            <a:r>
              <a:rPr lang="en-US" sz="800" dirty="0">
                <a:latin typeface="Calibri" panose="020F0502020204030204" pitchFamily="34" charset="0"/>
                <a:ea typeface="Calibri" panose="020F0502020204030204" pitchFamily="34" charset="0"/>
                <a:cs typeface="Times New Roman" panose="02020603050405020304" pitchFamily="18" charset="0"/>
              </a:rPr>
              <a:t> </a:t>
            </a:r>
            <a:r>
              <a:rPr lang="en-US" sz="700" dirty="0">
                <a:latin typeface="Calibri" panose="020F0502020204030204" pitchFamily="34" charset="0"/>
                <a:ea typeface="Calibri" panose="020F0502020204030204" pitchFamily="34" charset="0"/>
                <a:cs typeface="Times New Roman" panose="02020603050405020304" pitchFamily="18" charset="0"/>
              </a:rPr>
              <a:t>(34)</a:t>
            </a:r>
            <a:endParaRPr lang="en-US" sz="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p:cNvSpPr txBox="1">
            <a:spLocks noChangeArrowheads="1"/>
          </p:cNvSpPr>
          <p:nvPr/>
        </p:nvSpPr>
        <p:spPr bwMode="auto">
          <a:xfrm>
            <a:off x="758579" y="4645611"/>
            <a:ext cx="966418" cy="175010"/>
          </a:xfrm>
          <a:prstGeom prst="rect">
            <a:avLst/>
          </a:prstGeom>
          <a:solidFill>
            <a:srgbClr val="FFFFFF"/>
          </a:solidFill>
          <a:ln w="6350">
            <a:solidFill>
              <a:srgbClr val="000000"/>
            </a:solidFill>
            <a:miter lim="800000"/>
            <a:headEnd/>
            <a:tailEnd/>
          </a:ln>
        </p:spPr>
        <p:txBody>
          <a:bodyPr rot="0" vert="horz" wrap="square" lIns="27433" tIns="27433" rIns="27433" bIns="27433" anchor="t" anchorCtr="0">
            <a:noAutofit/>
          </a:bodyPr>
          <a:lstStyle/>
          <a:p>
            <a:pPr algn="ctr">
              <a:lnSpc>
                <a:spcPct val="107000"/>
              </a:lnSpc>
            </a:pPr>
            <a:r>
              <a:rPr lang="en-US" sz="800" b="1" dirty="0">
                <a:latin typeface="Calibri" panose="020F0502020204030204" pitchFamily="34" charset="0"/>
                <a:ea typeface="Calibri" panose="020F0502020204030204" pitchFamily="34" charset="0"/>
                <a:cs typeface="Times New Roman" panose="02020603050405020304" pitchFamily="18" charset="0"/>
              </a:rPr>
              <a:t>If ELIGIBLE</a:t>
            </a:r>
          </a:p>
        </p:txBody>
      </p:sp>
      <p:sp>
        <p:nvSpPr>
          <p:cNvPr id="8" name="Text Box 2"/>
          <p:cNvSpPr txBox="1">
            <a:spLocks noChangeArrowheads="1"/>
          </p:cNvSpPr>
          <p:nvPr/>
        </p:nvSpPr>
        <p:spPr bwMode="auto">
          <a:xfrm>
            <a:off x="1278785" y="606037"/>
            <a:ext cx="1088219" cy="565179"/>
          </a:xfrm>
          <a:prstGeom prst="rect">
            <a:avLst/>
          </a:prstGeom>
          <a:solidFill>
            <a:schemeClr val="accent4"/>
          </a:solidFill>
          <a:ln w="9525">
            <a:solidFill>
              <a:srgbClr val="000000"/>
            </a:solidFill>
            <a:miter lim="800000"/>
            <a:headEnd/>
            <a:tailEnd/>
          </a:ln>
        </p:spPr>
        <p:txBody>
          <a:bodyPr rot="0" vert="horz" wrap="square" lIns="27433" tIns="45721" rIns="27433" bIns="45721" anchor="t" anchorCtr="0">
            <a:noAutofit/>
          </a:bodyPr>
          <a:lstStyle/>
          <a:p>
            <a:pPr algn="ctr">
              <a:lnSpc>
                <a:spcPct val="107000"/>
              </a:lnSpc>
            </a:pPr>
            <a:r>
              <a:rPr lang="en-US" sz="800" b="1" dirty="0">
                <a:latin typeface="Calibri" panose="020F0502020204030204" pitchFamily="34" charset="0"/>
                <a:ea typeface="Calibri" panose="020F0502020204030204" pitchFamily="34" charset="0"/>
                <a:cs typeface="Times New Roman" panose="02020603050405020304" pitchFamily="18" charset="0"/>
              </a:rPr>
              <a:t>Subject &gt; 6 weeks after injury OR </a:t>
            </a:r>
          </a:p>
          <a:p>
            <a:pPr algn="ctr">
              <a:lnSpc>
                <a:spcPct val="107000"/>
              </a:lnSpc>
            </a:pPr>
            <a:r>
              <a:rPr lang="en-US" sz="800" b="1" dirty="0">
                <a:latin typeface="Calibri" panose="020F0502020204030204" pitchFamily="34" charset="0"/>
                <a:ea typeface="Calibri" panose="020F0502020204030204" pitchFamily="34" charset="0"/>
                <a:cs typeface="Times New Roman" panose="02020603050405020304" pitchFamily="18" charset="0"/>
              </a:rPr>
              <a:t>NOT eligible for Timing of surgery </a:t>
            </a:r>
          </a:p>
        </p:txBody>
      </p:sp>
      <p:sp>
        <p:nvSpPr>
          <p:cNvPr id="9" name="Text Box 2"/>
          <p:cNvSpPr txBox="1">
            <a:spLocks noChangeArrowheads="1"/>
          </p:cNvSpPr>
          <p:nvPr/>
        </p:nvSpPr>
        <p:spPr bwMode="auto">
          <a:xfrm>
            <a:off x="344134" y="334879"/>
            <a:ext cx="1858146" cy="207708"/>
          </a:xfrm>
          <a:prstGeom prst="rect">
            <a:avLst/>
          </a:prstGeom>
          <a:solidFill>
            <a:srgbClr val="FFFFFF"/>
          </a:solidFill>
          <a:ln w="6350">
            <a:solidFill>
              <a:srgbClr val="000000"/>
            </a:solidFill>
            <a:miter lim="800000"/>
            <a:headEnd/>
            <a:tailEnd/>
          </a:ln>
        </p:spPr>
        <p:txBody>
          <a:bodyPr rot="0" vert="horz" wrap="square" lIns="18288" tIns="18288" rIns="18288" bIns="18288" anchor="t" anchorCtr="0">
            <a:noAutofit/>
          </a:bodyPr>
          <a:lstStyle/>
          <a:p>
            <a:pPr algn="ctr">
              <a:lnSpc>
                <a:spcPct val="107000"/>
              </a:lnSpc>
            </a:pPr>
            <a:r>
              <a:rPr lang="en-US" sz="800" b="1" dirty="0">
                <a:latin typeface="Calibri" panose="020F0502020204030204" pitchFamily="34" charset="0"/>
                <a:ea typeface="Calibri" panose="020F0502020204030204" pitchFamily="34" charset="0"/>
                <a:cs typeface="Times New Roman" panose="02020603050405020304" pitchFamily="18" charset="0"/>
              </a:rPr>
              <a:t>Subjects with MLKI - Surgeon’s office</a:t>
            </a:r>
          </a:p>
        </p:txBody>
      </p:sp>
      <p:sp>
        <p:nvSpPr>
          <p:cNvPr id="10" name="Text Box 2"/>
          <p:cNvSpPr txBox="1">
            <a:spLocks noChangeArrowheads="1"/>
          </p:cNvSpPr>
          <p:nvPr/>
        </p:nvSpPr>
        <p:spPr bwMode="auto">
          <a:xfrm>
            <a:off x="632128" y="1547914"/>
            <a:ext cx="1253042" cy="188260"/>
          </a:xfrm>
          <a:prstGeom prst="rect">
            <a:avLst/>
          </a:prstGeom>
          <a:solidFill>
            <a:schemeClr val="bg1">
              <a:lumMod val="85000"/>
            </a:schemeClr>
          </a:solidFill>
          <a:ln w="6350">
            <a:solidFill>
              <a:srgbClr val="000000"/>
            </a:solidFill>
            <a:miter lim="800000"/>
            <a:headEnd/>
            <a:tailEnd/>
          </a:ln>
        </p:spPr>
        <p:txBody>
          <a:bodyPr rot="0" vert="horz" wrap="square" lIns="27433" tIns="45721" rIns="27433" bIns="45721" anchor="t" anchorCtr="0">
            <a:noAutofit/>
          </a:bodyPr>
          <a:lstStyle/>
          <a:p>
            <a:pPr algn="ctr">
              <a:lnSpc>
                <a:spcPct val="107000"/>
              </a:lnSpc>
            </a:pPr>
            <a:r>
              <a:rPr lang="en-US" sz="800" b="1" dirty="0">
                <a:latin typeface="Calibri" panose="020F0502020204030204" pitchFamily="34" charset="0"/>
                <a:ea typeface="Calibri" panose="020F0502020204030204" pitchFamily="34" charset="0"/>
                <a:cs typeface="Times New Roman" panose="02020603050405020304" pitchFamily="18" charset="0"/>
              </a:rPr>
              <a:t>Sign Informed Consent</a:t>
            </a:r>
          </a:p>
        </p:txBody>
      </p:sp>
      <p:grpSp>
        <p:nvGrpSpPr>
          <p:cNvPr id="14" name="Group 13"/>
          <p:cNvGrpSpPr/>
          <p:nvPr/>
        </p:nvGrpSpPr>
        <p:grpSpPr>
          <a:xfrm>
            <a:off x="145900" y="1834963"/>
            <a:ext cx="2337451" cy="2427950"/>
            <a:chOff x="170103" y="2458409"/>
            <a:chExt cx="2261708" cy="2421753"/>
          </a:xfrm>
        </p:grpSpPr>
        <p:grpSp>
          <p:nvGrpSpPr>
            <p:cNvPr id="15" name="Group 14"/>
            <p:cNvGrpSpPr/>
            <p:nvPr/>
          </p:nvGrpSpPr>
          <p:grpSpPr>
            <a:xfrm>
              <a:off x="170103" y="2458409"/>
              <a:ext cx="2261708" cy="747107"/>
              <a:chOff x="170103" y="2458409"/>
              <a:chExt cx="2261708" cy="747107"/>
            </a:xfrm>
          </p:grpSpPr>
          <p:sp>
            <p:nvSpPr>
              <p:cNvPr id="19" name="Text Box 2"/>
              <p:cNvSpPr txBox="1">
                <a:spLocks noChangeArrowheads="1"/>
              </p:cNvSpPr>
              <p:nvPr/>
            </p:nvSpPr>
            <p:spPr bwMode="auto">
              <a:xfrm>
                <a:off x="172896" y="2620391"/>
                <a:ext cx="2258915" cy="585125"/>
              </a:xfrm>
              <a:prstGeom prst="rect">
                <a:avLst/>
              </a:prstGeom>
              <a:solidFill>
                <a:schemeClr val="bg1">
                  <a:lumMod val="85000"/>
                </a:schemeClr>
              </a:solidFill>
              <a:ln w="6350">
                <a:solidFill>
                  <a:srgbClr val="000000"/>
                </a:solidFill>
                <a:miter lim="800000"/>
                <a:headEnd/>
                <a:tailEnd/>
              </a:ln>
            </p:spPr>
            <p:txBody>
              <a:bodyPr rot="0" vert="horz" wrap="square" lIns="27433" tIns="45721" rIns="27433" bIns="45721" anchor="t" anchorCtr="0">
                <a:noAutofit/>
              </a:bodyPr>
              <a:lstStyle/>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3.a. Contact Information </a:t>
                </a:r>
                <a:r>
                  <a:rPr lang="en-US" sz="700" dirty="0">
                    <a:latin typeface="Calibri" panose="020F0502020204030204" pitchFamily="34" charset="0"/>
                    <a:ea typeface="Calibri" panose="020F0502020204030204" pitchFamily="34" charset="0"/>
                    <a:cs typeface="Times New Roman" panose="02020603050405020304" pitchFamily="18" charset="0"/>
                  </a:rPr>
                  <a:t>(29)</a:t>
                </a:r>
              </a:p>
              <a:p>
                <a:pPr>
                  <a:lnSpc>
                    <a:spcPct val="107000"/>
                  </a:lnSpc>
                </a:pPr>
                <a:r>
                  <a:rPr lang="en-US" sz="800" b="1" dirty="0">
                    <a:latin typeface="Calibri" panose="020F0502020204030204" pitchFamily="34" charset="0"/>
                    <a:ea typeface="Calibri" panose="020F0502020204030204" pitchFamily="34" charset="0"/>
                    <a:cs typeface="Times New Roman" panose="02020603050405020304" pitchFamily="18" charset="0"/>
                  </a:rPr>
                  <a:t>3.b. Demographics and Participant Information</a:t>
                </a:r>
                <a:r>
                  <a:rPr lang="en-US" sz="800" dirty="0">
                    <a:latin typeface="Calibri" panose="020F0502020204030204" pitchFamily="34" charset="0"/>
                    <a:ea typeface="Calibri" panose="020F0502020204030204" pitchFamily="34" charset="0"/>
                    <a:cs typeface="Times New Roman" panose="02020603050405020304" pitchFamily="18" charset="0"/>
                  </a:rPr>
                  <a:t> </a:t>
                </a:r>
                <a:r>
                  <a:rPr lang="en-US" sz="700" dirty="0">
                    <a:latin typeface="Calibri" panose="020F0502020204030204" pitchFamily="34" charset="0"/>
                    <a:ea typeface="Calibri" panose="020F0502020204030204" pitchFamily="34" charset="0"/>
                    <a:cs typeface="Times New Roman" panose="02020603050405020304" pitchFamily="18" charset="0"/>
                  </a:rPr>
                  <a:t>(38)</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3.b.2. Baseline Surveillance Survey/Military Activity </a:t>
                </a:r>
                <a:r>
                  <a:rPr lang="en-US" sz="700" dirty="0">
                    <a:latin typeface="Calibri" panose="020F0502020204030204" pitchFamily="34" charset="0"/>
                    <a:ea typeface="Calibri" panose="020F0502020204030204" pitchFamily="34" charset="0"/>
                    <a:cs typeface="Times New Roman" panose="02020603050405020304" pitchFamily="18" charset="0"/>
                  </a:rPr>
                  <a:t>(7)</a:t>
                </a:r>
              </a:p>
              <a:p>
                <a:pPr>
                  <a:lnSpc>
                    <a:spcPct val="107000"/>
                  </a:lnSpc>
                </a:pPr>
                <a:r>
                  <a:rPr lang="en-US" sz="800" b="1" dirty="0">
                    <a:latin typeface="Calibri" panose="020F0502020204030204" pitchFamily="34" charset="0"/>
                    <a:ea typeface="Calibri" panose="020F0502020204030204" pitchFamily="34" charset="0"/>
                    <a:cs typeface="Times New Roman" panose="02020603050405020304" pitchFamily="18" charset="0"/>
                  </a:rPr>
                  <a:t>2.b. Baseline Clinical Exam </a:t>
                </a:r>
                <a:r>
                  <a:rPr lang="en-US" sz="700" b="1" dirty="0">
                    <a:latin typeface="Calibri" panose="020F0502020204030204" pitchFamily="34" charset="0"/>
                    <a:ea typeface="Calibri" panose="020F0502020204030204" pitchFamily="34" charset="0"/>
                    <a:cs typeface="Times New Roman" panose="02020603050405020304" pitchFamily="18" charset="0"/>
                  </a:rPr>
                  <a:t>(89)</a:t>
                </a:r>
                <a:endParaRPr lang="en-US" sz="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2"/>
              <p:cNvSpPr txBox="1">
                <a:spLocks noChangeArrowheads="1"/>
              </p:cNvSpPr>
              <p:nvPr/>
            </p:nvSpPr>
            <p:spPr bwMode="auto">
              <a:xfrm>
                <a:off x="170103" y="2458409"/>
                <a:ext cx="2258915" cy="173736"/>
              </a:xfrm>
              <a:prstGeom prst="rect">
                <a:avLst/>
              </a:prstGeom>
              <a:solidFill>
                <a:srgbClr val="FFFFFF"/>
              </a:solidFill>
              <a:ln w="6350">
                <a:solidFill>
                  <a:srgbClr val="000000"/>
                </a:solidFill>
                <a:miter lim="800000"/>
                <a:headEnd/>
                <a:tailEnd/>
              </a:ln>
            </p:spPr>
            <p:txBody>
              <a:bodyPr rot="0" vert="horz" wrap="square" lIns="27433" tIns="45721" rIns="27433" bIns="45721" anchor="t" anchorCtr="0">
                <a:noAutofit/>
              </a:bodyPr>
              <a:lstStyle/>
              <a:p>
                <a:pPr algn="ctr" defTabSz="457206"/>
                <a:r>
                  <a:rPr lang="en-US" sz="900" b="1" dirty="0">
                    <a:latin typeface="Calibri" panose="020F0502020204030204" pitchFamily="34" charset="0"/>
                    <a:ea typeface="Calibri" panose="020F0502020204030204" pitchFamily="34" charset="0"/>
                    <a:cs typeface="Times New Roman" panose="02020603050405020304" pitchFamily="18" charset="0"/>
                  </a:rPr>
                  <a:t>SCREENING</a:t>
                </a:r>
              </a:p>
            </p:txBody>
          </p:sp>
        </p:grpSp>
        <p:grpSp>
          <p:nvGrpSpPr>
            <p:cNvPr id="16" name="Group 15"/>
            <p:cNvGrpSpPr/>
            <p:nvPr/>
          </p:nvGrpSpPr>
          <p:grpSpPr>
            <a:xfrm>
              <a:off x="172893" y="3196010"/>
              <a:ext cx="2258915" cy="1684152"/>
              <a:chOff x="2957657" y="3299633"/>
              <a:chExt cx="2258915" cy="1684152"/>
            </a:xfrm>
          </p:grpSpPr>
          <p:sp>
            <p:nvSpPr>
              <p:cNvPr id="17" name="Text Box 2"/>
              <p:cNvSpPr txBox="1">
                <a:spLocks noChangeArrowheads="1"/>
              </p:cNvSpPr>
              <p:nvPr/>
            </p:nvSpPr>
            <p:spPr bwMode="auto">
              <a:xfrm>
                <a:off x="2957657" y="3299633"/>
                <a:ext cx="2258915" cy="161981"/>
              </a:xfrm>
              <a:prstGeom prst="rect">
                <a:avLst/>
              </a:prstGeom>
              <a:solidFill>
                <a:srgbClr val="FFFFFF"/>
              </a:solidFill>
              <a:ln w="6350">
                <a:solidFill>
                  <a:srgbClr val="000000"/>
                </a:solidFill>
                <a:miter lim="800000"/>
                <a:headEnd/>
                <a:tailEnd/>
              </a:ln>
            </p:spPr>
            <p:txBody>
              <a:bodyPr rot="0" vert="horz" wrap="square" lIns="27433" tIns="45721" rIns="27433" bIns="45721" anchor="t" anchorCtr="0">
                <a:noAutofit/>
              </a:bodyPr>
              <a:lstStyle/>
              <a:p>
                <a:pPr algn="ctr" defTabSz="457206"/>
                <a:r>
                  <a:rPr lang="en-US" sz="900" b="1" dirty="0">
                    <a:latin typeface="Calibri" panose="020F0502020204030204" pitchFamily="34" charset="0"/>
                    <a:ea typeface="Calibri" panose="020F0502020204030204" pitchFamily="34" charset="0"/>
                    <a:cs typeface="Times New Roman" panose="02020603050405020304" pitchFamily="18" charset="0"/>
                  </a:rPr>
                  <a:t>BASELINE</a:t>
                </a:r>
              </a:p>
            </p:txBody>
          </p:sp>
          <p:sp>
            <p:nvSpPr>
              <p:cNvPr id="18" name="Text Box 2"/>
              <p:cNvSpPr txBox="1">
                <a:spLocks noChangeArrowheads="1"/>
              </p:cNvSpPr>
              <p:nvPr/>
            </p:nvSpPr>
            <p:spPr bwMode="auto">
              <a:xfrm>
                <a:off x="2957657" y="3471121"/>
                <a:ext cx="2258915" cy="1512664"/>
              </a:xfrm>
              <a:prstGeom prst="rect">
                <a:avLst/>
              </a:prstGeom>
              <a:solidFill>
                <a:schemeClr val="accent6">
                  <a:lumMod val="40000"/>
                  <a:lumOff val="60000"/>
                </a:schemeClr>
              </a:solidFill>
              <a:ln w="6350">
                <a:solidFill>
                  <a:srgbClr val="000000"/>
                </a:solidFill>
                <a:miter lim="800000"/>
                <a:headEnd/>
                <a:tailEnd/>
              </a:ln>
            </p:spPr>
            <p:txBody>
              <a:bodyPr rot="0" vert="horz" wrap="square" lIns="27433" tIns="45721" rIns="27433" bIns="45721" anchor="t" anchorCtr="0">
                <a:noAutofit/>
              </a:bodyPr>
              <a:lstStyle/>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3.b.1. Functional Comorbidity Index </a:t>
                </a:r>
                <a:r>
                  <a:rPr lang="en-US" sz="700" dirty="0">
                    <a:latin typeface="Calibri" panose="020F0502020204030204" pitchFamily="34" charset="0"/>
                    <a:ea typeface="Calibri" panose="020F0502020204030204" pitchFamily="34" charset="0"/>
                    <a:cs typeface="Times New Roman" panose="02020603050405020304" pitchFamily="18" charset="0"/>
                  </a:rPr>
                  <a:t>(22)</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3.c. Cincinnati Occupational Rating Scale </a:t>
                </a:r>
                <a:r>
                  <a:rPr lang="en-US" sz="700" dirty="0">
                    <a:latin typeface="Calibri" panose="020F0502020204030204" pitchFamily="34" charset="0"/>
                    <a:ea typeface="Calibri" panose="020F0502020204030204" pitchFamily="34" charset="0"/>
                    <a:cs typeface="Times New Roman" panose="02020603050405020304" pitchFamily="18" charset="0"/>
                  </a:rPr>
                  <a:t>(9)</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3.d. Marx Activity Rating Scale</a:t>
                </a:r>
                <a:r>
                  <a:rPr lang="en-US" sz="700" dirty="0">
                    <a:latin typeface="Calibri" panose="020F0502020204030204" pitchFamily="34" charset="0"/>
                    <a:ea typeface="Calibri" panose="020F0502020204030204" pitchFamily="34" charset="0"/>
                    <a:cs typeface="Times New Roman" panose="02020603050405020304" pitchFamily="18" charset="0"/>
                  </a:rPr>
                  <a:t> (6)</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3.e. IKDC Subjective Knee Evaluation </a:t>
                </a:r>
                <a:r>
                  <a:rPr lang="en-US" sz="700" dirty="0">
                    <a:latin typeface="Calibri" panose="020F0502020204030204" pitchFamily="34" charset="0"/>
                    <a:ea typeface="Calibri" panose="020F0502020204030204" pitchFamily="34" charset="0"/>
                    <a:cs typeface="Times New Roman" panose="02020603050405020304" pitchFamily="18" charset="0"/>
                  </a:rPr>
                  <a:t>(21)</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3.g. Multi-Ligament Quality of Life Questionnaire </a:t>
                </a:r>
                <a:r>
                  <a:rPr lang="en-US" sz="700" dirty="0">
                    <a:latin typeface="Calibri" panose="020F0502020204030204" pitchFamily="34" charset="0"/>
                    <a:ea typeface="Calibri" panose="020F0502020204030204" pitchFamily="34" charset="0"/>
                    <a:cs typeface="Times New Roman" panose="02020603050405020304" pitchFamily="18" charset="0"/>
                  </a:rPr>
                  <a:t>(54)</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3.i. PROMIS Physical Function v.2 </a:t>
                </a:r>
                <a:r>
                  <a:rPr lang="en-US" sz="700" dirty="0">
                    <a:latin typeface="Calibri" panose="020F0502020204030204" pitchFamily="34" charset="0"/>
                    <a:ea typeface="Calibri" panose="020F0502020204030204" pitchFamily="34" charset="0"/>
                    <a:cs typeface="Times New Roman" panose="02020603050405020304" pitchFamily="18" charset="0"/>
                  </a:rPr>
                  <a:t>(4-12)</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3.h. PROMIS Global 10 </a:t>
                </a:r>
                <a:r>
                  <a:rPr lang="en-US" sz="700" dirty="0">
                    <a:latin typeface="Calibri" panose="020F0502020204030204" pitchFamily="34" charset="0"/>
                    <a:ea typeface="Calibri" panose="020F0502020204030204" pitchFamily="34" charset="0"/>
                    <a:cs typeface="Times New Roman" panose="02020603050405020304" pitchFamily="18" charset="0"/>
                  </a:rPr>
                  <a:t>(10)</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4.i. Global Rating of Change/PASS </a:t>
                </a:r>
                <a:r>
                  <a:rPr lang="en-US" sz="700" dirty="0">
                    <a:latin typeface="Calibri" panose="020F0502020204030204" pitchFamily="34" charset="0"/>
                    <a:ea typeface="Calibri" panose="020F0502020204030204" pitchFamily="34" charset="0"/>
                    <a:cs typeface="Times New Roman" panose="02020603050405020304" pitchFamily="18" charset="0"/>
                  </a:rPr>
                  <a:t>(4)</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3.j. Tampa Scale for </a:t>
                </a:r>
                <a:r>
                  <a:rPr lang="en-US" sz="800" dirty="0" err="1">
                    <a:latin typeface="Calibri" panose="020F0502020204030204" pitchFamily="34" charset="0"/>
                    <a:ea typeface="Calibri" panose="020F0502020204030204" pitchFamily="34" charset="0"/>
                    <a:cs typeface="Times New Roman" panose="02020603050405020304" pitchFamily="18" charset="0"/>
                  </a:rPr>
                  <a:t>Kinesiophobia</a:t>
                </a:r>
                <a:r>
                  <a:rPr lang="en-US" sz="800" dirty="0">
                    <a:latin typeface="Calibri" panose="020F0502020204030204" pitchFamily="34" charset="0"/>
                    <a:ea typeface="Calibri" panose="020F0502020204030204" pitchFamily="34" charset="0"/>
                    <a:cs typeface="Times New Roman" panose="02020603050405020304" pitchFamily="18" charset="0"/>
                  </a:rPr>
                  <a:t> </a:t>
                </a:r>
                <a:r>
                  <a:rPr lang="en-US" sz="700" dirty="0">
                    <a:latin typeface="Calibri" panose="020F0502020204030204" pitchFamily="34" charset="0"/>
                    <a:ea typeface="Calibri" panose="020F0502020204030204" pitchFamily="34" charset="0"/>
                    <a:cs typeface="Times New Roman" panose="02020603050405020304" pitchFamily="18" charset="0"/>
                  </a:rPr>
                  <a:t>(17)</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3.n. Brief Resilience Scale </a:t>
                </a:r>
                <a:r>
                  <a:rPr lang="en-US" sz="700" dirty="0">
                    <a:latin typeface="Calibri" panose="020F0502020204030204" pitchFamily="34" charset="0"/>
                    <a:ea typeface="Calibri" panose="020F0502020204030204" pitchFamily="34" charset="0"/>
                    <a:cs typeface="Times New Roman" panose="02020603050405020304" pitchFamily="18" charset="0"/>
                  </a:rPr>
                  <a:t>(6)</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4.l. Concomitant Medications </a:t>
                </a:r>
                <a:r>
                  <a:rPr lang="en-US" sz="700" dirty="0">
                    <a:latin typeface="Calibri" panose="020F0502020204030204" pitchFamily="34" charset="0"/>
                    <a:ea typeface="Calibri" panose="020F0502020204030204" pitchFamily="34" charset="0"/>
                    <a:cs typeface="Times New Roman" panose="02020603050405020304" pitchFamily="18" charset="0"/>
                  </a:rPr>
                  <a:t>(13)</a:t>
                </a:r>
              </a:p>
            </p:txBody>
          </p:sp>
        </p:grpSp>
      </p:grpSp>
      <p:grpSp>
        <p:nvGrpSpPr>
          <p:cNvPr id="21" name="Group 20"/>
          <p:cNvGrpSpPr/>
          <p:nvPr/>
        </p:nvGrpSpPr>
        <p:grpSpPr>
          <a:xfrm>
            <a:off x="181756" y="5678474"/>
            <a:ext cx="2397662" cy="881799"/>
            <a:chOff x="112919" y="5921771"/>
            <a:chExt cx="2397662" cy="881799"/>
          </a:xfrm>
        </p:grpSpPr>
        <p:sp>
          <p:nvSpPr>
            <p:cNvPr id="22" name="Text Box 2"/>
            <p:cNvSpPr txBox="1">
              <a:spLocks noChangeArrowheads="1"/>
            </p:cNvSpPr>
            <p:nvPr/>
          </p:nvSpPr>
          <p:spPr bwMode="auto">
            <a:xfrm>
              <a:off x="112920" y="6086075"/>
              <a:ext cx="2397661" cy="717495"/>
            </a:xfrm>
            <a:prstGeom prst="rect">
              <a:avLst/>
            </a:prstGeom>
            <a:solidFill>
              <a:schemeClr val="bg1"/>
            </a:solidFill>
            <a:ln w="9525">
              <a:solidFill>
                <a:srgbClr val="000000"/>
              </a:solidFill>
              <a:miter lim="800000"/>
              <a:headEnd/>
              <a:tailEnd/>
            </a:ln>
          </p:spPr>
          <p:txBody>
            <a:bodyPr rot="0" vert="horz" wrap="square" lIns="27433" tIns="45721" rIns="27433" bIns="45721" anchor="t" anchorCtr="0">
              <a:noAutofit/>
            </a:bodyPr>
            <a:lstStyle/>
            <a:p>
              <a:pPr algn="ctr">
                <a:lnSpc>
                  <a:spcPct val="107000"/>
                </a:lnSpc>
              </a:pPr>
              <a:r>
                <a:rPr lang="en-US" sz="800" b="1" u="sng" dirty="0">
                  <a:latin typeface="Calibri" panose="020F0502020204030204" pitchFamily="34" charset="0"/>
                  <a:ea typeface="Calibri" panose="020F0502020204030204" pitchFamily="34" charset="0"/>
                  <a:cs typeface="Times New Roman" panose="02020603050405020304" pitchFamily="18" charset="0"/>
                </a:rPr>
                <a:t>PROs Pre-Operative</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 g. Multi-Ligament Quality of Life Questionnaire </a:t>
              </a:r>
              <a:r>
                <a:rPr lang="en-US" sz="700" dirty="0">
                  <a:latin typeface="Calibri" panose="020F0502020204030204" pitchFamily="34" charset="0"/>
                  <a:ea typeface="Calibri" panose="020F0502020204030204" pitchFamily="34" charset="0"/>
                  <a:cs typeface="Times New Roman" panose="02020603050405020304" pitchFamily="18" charset="0"/>
                </a:rPr>
                <a:t>(54)</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3.e. IKDC Subjective Knee Evaluation </a:t>
              </a:r>
              <a:r>
                <a:rPr lang="en-US" sz="700" dirty="0">
                  <a:latin typeface="Calibri" panose="020F0502020204030204" pitchFamily="34" charset="0"/>
                  <a:ea typeface="Calibri" panose="020F0502020204030204" pitchFamily="34" charset="0"/>
                  <a:cs typeface="Times New Roman" panose="02020603050405020304" pitchFamily="18" charset="0"/>
                </a:rPr>
                <a:t>(21)</a:t>
              </a:r>
              <a:r>
                <a:rPr lang="en-US" sz="8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3.i. PROMIS PF v.2 </a:t>
              </a:r>
              <a:r>
                <a:rPr lang="en-US" sz="700" dirty="0">
                  <a:latin typeface="Calibri" panose="020F0502020204030204" pitchFamily="34" charset="0"/>
                  <a:ea typeface="Calibri" panose="020F0502020204030204" pitchFamily="34" charset="0"/>
                  <a:cs typeface="Times New Roman" panose="02020603050405020304" pitchFamily="18" charset="0"/>
                </a:rPr>
                <a:t>(4-12)</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4.i. Global Rating of Change/PASS </a:t>
              </a:r>
              <a:r>
                <a:rPr lang="en-US" sz="700" dirty="0">
                  <a:latin typeface="Calibri" panose="020F0502020204030204" pitchFamily="34" charset="0"/>
                  <a:ea typeface="Calibri" panose="020F0502020204030204" pitchFamily="34" charset="0"/>
                  <a:cs typeface="Times New Roman" panose="02020603050405020304" pitchFamily="18" charset="0"/>
                </a:rPr>
                <a:t>(4)</a:t>
              </a:r>
            </a:p>
          </p:txBody>
        </p:sp>
        <p:sp>
          <p:nvSpPr>
            <p:cNvPr id="23" name="Text Box 2"/>
            <p:cNvSpPr txBox="1">
              <a:spLocks noChangeArrowheads="1"/>
            </p:cNvSpPr>
            <p:nvPr/>
          </p:nvSpPr>
          <p:spPr bwMode="auto">
            <a:xfrm>
              <a:off x="112919" y="5921771"/>
              <a:ext cx="2397661" cy="164914"/>
            </a:xfrm>
            <a:prstGeom prst="rect">
              <a:avLst/>
            </a:prstGeom>
            <a:solidFill>
              <a:srgbClr val="FFFFFF"/>
            </a:solidFill>
            <a:ln w="6350">
              <a:solidFill>
                <a:srgbClr val="000000"/>
              </a:solidFill>
              <a:miter lim="800000"/>
              <a:headEnd/>
              <a:tailEnd/>
            </a:ln>
          </p:spPr>
          <p:txBody>
            <a:bodyPr rot="0" vert="horz" wrap="square" lIns="18288" tIns="18288" rIns="18288" bIns="18288" anchor="t" anchorCtr="0">
              <a:noAutofit/>
            </a:bodyPr>
            <a:lstStyle/>
            <a:p>
              <a:pPr algn="ctr">
                <a:lnSpc>
                  <a:spcPct val="107000"/>
                </a:lnSpc>
              </a:pPr>
              <a:r>
                <a:rPr lang="en-US" sz="900" b="1" dirty="0">
                  <a:latin typeface="Calibri" panose="020F0502020204030204" pitchFamily="34" charset="0"/>
                  <a:ea typeface="Calibri" panose="020F0502020204030204" pitchFamily="34" charset="0"/>
                  <a:cs typeface="Times New Roman" panose="02020603050405020304" pitchFamily="18" charset="0"/>
                </a:rPr>
                <a:t>IF SURGERY SCHEDULED &gt; 4 weeks from baseline</a:t>
              </a:r>
            </a:p>
            <a:p>
              <a:pPr algn="ct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 </a:t>
              </a:r>
            </a:p>
          </p:txBody>
        </p:sp>
      </p:grpSp>
      <p:grpSp>
        <p:nvGrpSpPr>
          <p:cNvPr id="24" name="Group 23"/>
          <p:cNvGrpSpPr/>
          <p:nvPr/>
        </p:nvGrpSpPr>
        <p:grpSpPr>
          <a:xfrm>
            <a:off x="15252" y="4858403"/>
            <a:ext cx="2645013" cy="579668"/>
            <a:chOff x="12231" y="5558600"/>
            <a:chExt cx="2645013" cy="579667"/>
          </a:xfrm>
        </p:grpSpPr>
        <p:sp>
          <p:nvSpPr>
            <p:cNvPr id="25" name="Text Box 2"/>
            <p:cNvSpPr txBox="1">
              <a:spLocks noChangeArrowheads="1"/>
            </p:cNvSpPr>
            <p:nvPr/>
          </p:nvSpPr>
          <p:spPr bwMode="auto">
            <a:xfrm>
              <a:off x="12231" y="5558600"/>
              <a:ext cx="1688276" cy="202176"/>
            </a:xfrm>
            <a:prstGeom prst="rect">
              <a:avLst/>
            </a:prstGeom>
            <a:solidFill>
              <a:schemeClr val="accent1"/>
            </a:solidFill>
            <a:ln w="6350">
              <a:solidFill>
                <a:srgbClr val="000000"/>
              </a:solidFill>
              <a:miter lim="800000"/>
              <a:headEnd/>
              <a:tailEnd/>
            </a:ln>
          </p:spPr>
          <p:txBody>
            <a:bodyPr rot="0" vert="horz" wrap="square" lIns="27433" tIns="45721" rIns="27433" bIns="45721" anchor="t" anchorCtr="0">
              <a:noAutofit/>
            </a:bodyPr>
            <a:lstStyle/>
            <a:p>
              <a:pPr>
                <a:lnSpc>
                  <a:spcPct val="107000"/>
                </a:lnSpc>
              </a:pPr>
              <a:r>
                <a:rPr lang="en-US" sz="800" b="1" u="sng" dirty="0">
                  <a:latin typeface="Calibri" panose="020F0502020204030204" pitchFamily="34" charset="0"/>
                  <a:ea typeface="Calibri" panose="020F0502020204030204" pitchFamily="34" charset="0"/>
                  <a:cs typeface="Times New Roman" panose="02020603050405020304" pitchFamily="18" charset="0"/>
                </a:rPr>
                <a:t>12. Randomization  Timing of Surgery</a:t>
              </a:r>
            </a:p>
          </p:txBody>
        </p:sp>
        <p:sp>
          <p:nvSpPr>
            <p:cNvPr id="26" name="Text Box 2"/>
            <p:cNvSpPr txBox="1">
              <a:spLocks noChangeArrowheads="1"/>
            </p:cNvSpPr>
            <p:nvPr/>
          </p:nvSpPr>
          <p:spPr bwMode="auto">
            <a:xfrm>
              <a:off x="99805" y="5797057"/>
              <a:ext cx="704579" cy="210636"/>
            </a:xfrm>
            <a:prstGeom prst="rect">
              <a:avLst/>
            </a:prstGeom>
            <a:solidFill>
              <a:schemeClr val="accent1"/>
            </a:solidFill>
            <a:ln w="6350">
              <a:solidFill>
                <a:srgbClr val="000000"/>
              </a:solidFill>
              <a:miter lim="800000"/>
              <a:headEnd/>
              <a:tailEnd/>
            </a:ln>
          </p:spPr>
          <p:txBody>
            <a:bodyPr rot="0" vert="horz" wrap="square" lIns="27433" tIns="45721" rIns="27433" bIns="45721" anchor="t" anchorCtr="0">
              <a:noAutofit/>
            </a:bodyPr>
            <a:lstStyle/>
            <a:p>
              <a:pPr algn="ct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Early Surgery</a:t>
              </a:r>
            </a:p>
          </p:txBody>
        </p:sp>
        <p:sp>
          <p:nvSpPr>
            <p:cNvPr id="27" name="Text Box 2"/>
            <p:cNvSpPr txBox="1">
              <a:spLocks noChangeArrowheads="1"/>
            </p:cNvSpPr>
            <p:nvPr/>
          </p:nvSpPr>
          <p:spPr bwMode="auto">
            <a:xfrm>
              <a:off x="829629" y="5791706"/>
              <a:ext cx="795183" cy="210635"/>
            </a:xfrm>
            <a:prstGeom prst="rect">
              <a:avLst/>
            </a:prstGeom>
            <a:solidFill>
              <a:schemeClr val="accent1"/>
            </a:solidFill>
            <a:ln w="6350">
              <a:solidFill>
                <a:srgbClr val="000000"/>
              </a:solidFill>
              <a:miter lim="800000"/>
              <a:headEnd/>
              <a:tailEnd/>
            </a:ln>
          </p:spPr>
          <p:txBody>
            <a:bodyPr rot="0" vert="horz" wrap="square" lIns="27433" tIns="45721" rIns="27433" bIns="45721" anchor="t" anchorCtr="0">
              <a:noAutofit/>
            </a:bodyPr>
            <a:lstStyle/>
            <a:p>
              <a:pPr algn="ct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Delayed Surgery</a:t>
              </a:r>
            </a:p>
          </p:txBody>
        </p:sp>
        <p:sp>
          <p:nvSpPr>
            <p:cNvPr id="28" name="Text Box 2"/>
            <p:cNvSpPr txBox="1">
              <a:spLocks noChangeArrowheads="1"/>
            </p:cNvSpPr>
            <p:nvPr/>
          </p:nvSpPr>
          <p:spPr bwMode="auto">
            <a:xfrm>
              <a:off x="1741275" y="5565681"/>
              <a:ext cx="915969" cy="466954"/>
            </a:xfrm>
            <a:prstGeom prst="rect">
              <a:avLst/>
            </a:prstGeom>
            <a:solidFill>
              <a:schemeClr val="accent4"/>
            </a:solidFill>
            <a:ln w="6350">
              <a:solidFill>
                <a:srgbClr val="000000"/>
              </a:solidFill>
              <a:miter lim="800000"/>
              <a:headEnd/>
              <a:tailEnd/>
            </a:ln>
          </p:spPr>
          <p:txBody>
            <a:bodyPr rot="0" vert="horz" wrap="square" lIns="27433" tIns="45721" rIns="27433" bIns="45721" anchor="t" anchorCtr="0">
              <a:noAutofit/>
            </a:bodyPr>
            <a:lstStyle/>
            <a:p>
              <a:pPr algn="ctr">
                <a:lnSpc>
                  <a:spcPct val="107000"/>
                </a:lnSpc>
              </a:pPr>
              <a:r>
                <a:rPr lang="en-US" sz="800" b="1" u="sng" dirty="0">
                  <a:latin typeface="Calibri" panose="020F0502020204030204" pitchFamily="34" charset="0"/>
                  <a:ea typeface="Calibri" panose="020F0502020204030204" pitchFamily="34" charset="0"/>
                  <a:cs typeface="Times New Roman" panose="02020603050405020304" pitchFamily="18" charset="0"/>
                </a:rPr>
                <a:t>Cannot be randomized to timing of surgery</a:t>
              </a:r>
            </a:p>
          </p:txBody>
        </p:sp>
        <p:sp>
          <p:nvSpPr>
            <p:cNvPr id="29" name="Left Brace 28"/>
            <p:cNvSpPr/>
            <p:nvPr/>
          </p:nvSpPr>
          <p:spPr>
            <a:xfrm rot="16200000">
              <a:off x="1203333" y="5424191"/>
              <a:ext cx="85724" cy="1342428"/>
            </a:xfrm>
            <a:prstGeom prst="leftBrace">
              <a:avLst/>
            </a:prstGeom>
            <a:ln w="13970" cmpd="sng">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1"/>
            </a:p>
          </p:txBody>
        </p:sp>
      </p:grpSp>
      <p:sp>
        <p:nvSpPr>
          <p:cNvPr id="30" name="Text Box 2"/>
          <p:cNvSpPr txBox="1">
            <a:spLocks noChangeArrowheads="1"/>
          </p:cNvSpPr>
          <p:nvPr/>
        </p:nvSpPr>
        <p:spPr bwMode="auto">
          <a:xfrm>
            <a:off x="750437" y="5457976"/>
            <a:ext cx="998258" cy="182332"/>
          </a:xfrm>
          <a:prstGeom prst="rect">
            <a:avLst/>
          </a:prstGeom>
          <a:solidFill>
            <a:schemeClr val="bg1"/>
          </a:solidFill>
          <a:ln w="6350">
            <a:solidFill>
              <a:srgbClr val="000000"/>
            </a:solidFill>
            <a:miter lim="800000"/>
            <a:headEnd/>
            <a:tailEnd/>
          </a:ln>
        </p:spPr>
        <p:txBody>
          <a:bodyPr rot="0" vert="horz" wrap="square" lIns="27433" tIns="45721" rIns="27433" bIns="45721" anchor="t" anchorCtr="0">
            <a:noAutofit/>
          </a:bodyPr>
          <a:lstStyle/>
          <a:p>
            <a:pPr algn="ctr">
              <a:lnSpc>
                <a:spcPct val="107000"/>
              </a:lnSpc>
            </a:pPr>
            <a:r>
              <a:rPr lang="en-US" sz="800" b="1" dirty="0">
                <a:latin typeface="Calibri" panose="020F0502020204030204" pitchFamily="34" charset="0"/>
                <a:ea typeface="Calibri" panose="020F0502020204030204" pitchFamily="34" charset="0"/>
                <a:cs typeface="Times New Roman" panose="02020603050405020304" pitchFamily="18" charset="0"/>
              </a:rPr>
              <a:t>SCHEDULE SURGERY</a:t>
            </a:r>
          </a:p>
        </p:txBody>
      </p:sp>
      <p:grpSp>
        <p:nvGrpSpPr>
          <p:cNvPr id="31" name="Group 30"/>
          <p:cNvGrpSpPr/>
          <p:nvPr/>
        </p:nvGrpSpPr>
        <p:grpSpPr>
          <a:xfrm>
            <a:off x="2880777" y="5354795"/>
            <a:ext cx="2188921" cy="1205477"/>
            <a:chOff x="2799338" y="5533122"/>
            <a:chExt cx="2188921" cy="1211813"/>
          </a:xfrm>
        </p:grpSpPr>
        <p:sp>
          <p:nvSpPr>
            <p:cNvPr id="32" name="Text Box 2"/>
            <p:cNvSpPr txBox="1">
              <a:spLocks noChangeArrowheads="1"/>
            </p:cNvSpPr>
            <p:nvPr/>
          </p:nvSpPr>
          <p:spPr bwMode="auto">
            <a:xfrm>
              <a:off x="2799338" y="5700143"/>
              <a:ext cx="2188921" cy="1044792"/>
            </a:xfrm>
            <a:prstGeom prst="rect">
              <a:avLst/>
            </a:prstGeom>
            <a:solidFill>
              <a:schemeClr val="bg1">
                <a:lumMod val="85000"/>
              </a:schemeClr>
            </a:solidFill>
            <a:ln w="9525">
              <a:solidFill>
                <a:srgbClr val="000000"/>
              </a:solidFill>
              <a:miter lim="800000"/>
              <a:headEnd/>
              <a:tailEnd/>
            </a:ln>
          </p:spPr>
          <p:txBody>
            <a:bodyPr rot="0" vert="horz" wrap="square" lIns="27433" tIns="45721" rIns="27433" bIns="45721" anchor="t" anchorCtr="0">
              <a:noAutofit/>
            </a:bodyPr>
            <a:lstStyle/>
            <a:p>
              <a:pPr algn="ct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Pre-op clinical visit form</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4.a. Examination Under Anesthesia (EUA) </a:t>
              </a:r>
              <a:r>
                <a:rPr lang="en-US" sz="700" dirty="0">
                  <a:latin typeface="Calibri" panose="020F0502020204030204" pitchFamily="34" charset="0"/>
                  <a:ea typeface="Calibri" panose="020F0502020204030204" pitchFamily="34" charset="0"/>
                  <a:cs typeface="Times New Roman" panose="02020603050405020304" pitchFamily="18" charset="0"/>
                </a:rPr>
                <a:t>(37)</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4.b. Meniscus Findings and Procedures </a:t>
              </a:r>
              <a:r>
                <a:rPr lang="en-US" sz="700" dirty="0">
                  <a:latin typeface="Calibri" panose="020F0502020204030204" pitchFamily="34" charset="0"/>
                  <a:ea typeface="Calibri" panose="020F0502020204030204" pitchFamily="34" charset="0"/>
                  <a:cs typeface="Times New Roman" panose="02020603050405020304" pitchFamily="18" charset="0"/>
                </a:rPr>
                <a:t>(18)</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4.c. Articular Cartilage Findings and Procedures </a:t>
              </a:r>
              <a:r>
                <a:rPr lang="en-US" sz="700" dirty="0">
                  <a:latin typeface="Calibri" panose="020F0502020204030204" pitchFamily="34" charset="0"/>
                  <a:ea typeface="Calibri" panose="020F0502020204030204" pitchFamily="34" charset="0"/>
                  <a:cs typeface="Times New Roman" panose="02020603050405020304" pitchFamily="18" charset="0"/>
                </a:rPr>
                <a:t>(29)</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4.d. Ligament Findings and Procedures </a:t>
              </a:r>
              <a:r>
                <a:rPr lang="en-US" sz="700" dirty="0">
                  <a:latin typeface="Calibri" panose="020F0502020204030204" pitchFamily="34" charset="0"/>
                  <a:ea typeface="Calibri" panose="020F0502020204030204" pitchFamily="34" charset="0"/>
                  <a:cs typeface="Times New Roman" panose="02020603050405020304" pitchFamily="18" charset="0"/>
                </a:rPr>
                <a:t>(158)</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4.e. Peroneal Nerve Findings </a:t>
              </a:r>
              <a:r>
                <a:rPr lang="en-US" sz="700" dirty="0">
                  <a:latin typeface="Calibri" panose="020F0502020204030204" pitchFamily="34" charset="0"/>
                  <a:ea typeface="Calibri" panose="020F0502020204030204" pitchFamily="34" charset="0"/>
                  <a:cs typeface="Times New Roman" panose="02020603050405020304" pitchFamily="18" charset="0"/>
                </a:rPr>
                <a:t>(4)</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4.f. Complications Reporting </a:t>
              </a:r>
              <a:r>
                <a:rPr lang="en-US" sz="700" dirty="0">
                  <a:latin typeface="Calibri" panose="020F0502020204030204" pitchFamily="34" charset="0"/>
                  <a:ea typeface="Calibri" panose="020F0502020204030204" pitchFamily="34" charset="0"/>
                  <a:cs typeface="Times New Roman" panose="02020603050405020304" pitchFamily="18" charset="0"/>
                </a:rPr>
                <a:t>(12)</a:t>
              </a:r>
              <a:endParaRPr lang="en-US" sz="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 Box 2"/>
            <p:cNvSpPr txBox="1">
              <a:spLocks noChangeArrowheads="1"/>
            </p:cNvSpPr>
            <p:nvPr/>
          </p:nvSpPr>
          <p:spPr bwMode="auto">
            <a:xfrm>
              <a:off x="2799338" y="5533122"/>
              <a:ext cx="2188921" cy="167020"/>
            </a:xfrm>
            <a:prstGeom prst="rect">
              <a:avLst/>
            </a:prstGeom>
            <a:solidFill>
              <a:srgbClr val="FFFFFF"/>
            </a:solidFill>
            <a:ln w="6350">
              <a:solidFill>
                <a:srgbClr val="000000"/>
              </a:solidFill>
              <a:miter lim="800000"/>
              <a:headEnd/>
              <a:tailEnd/>
            </a:ln>
          </p:spPr>
          <p:txBody>
            <a:bodyPr rot="0" vert="horz" wrap="square" lIns="18288" tIns="18288" rIns="18288" bIns="18288" anchor="t" anchorCtr="0">
              <a:noAutofit/>
            </a:bodyPr>
            <a:lstStyle/>
            <a:p>
              <a:pPr algn="ctr">
                <a:lnSpc>
                  <a:spcPct val="107000"/>
                </a:lnSpc>
              </a:pPr>
              <a:r>
                <a:rPr lang="en-US" sz="900" b="1" dirty="0">
                  <a:latin typeface="Calibri" panose="020F0502020204030204" pitchFamily="34" charset="0"/>
                  <a:ea typeface="Calibri" panose="020F0502020204030204" pitchFamily="34" charset="0"/>
                  <a:cs typeface="Times New Roman" panose="02020603050405020304" pitchFamily="18" charset="0"/>
                </a:rPr>
                <a:t>Day of SURGERY</a:t>
              </a:r>
              <a:endParaRPr lang="en-US" sz="800"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34" name="Text Box 2"/>
          <p:cNvSpPr txBox="1">
            <a:spLocks noChangeArrowheads="1"/>
          </p:cNvSpPr>
          <p:nvPr/>
        </p:nvSpPr>
        <p:spPr bwMode="auto">
          <a:xfrm>
            <a:off x="2988685" y="4951967"/>
            <a:ext cx="1884628" cy="199509"/>
          </a:xfrm>
          <a:prstGeom prst="rect">
            <a:avLst/>
          </a:prstGeom>
          <a:solidFill>
            <a:schemeClr val="accent2">
              <a:lumMod val="60000"/>
              <a:lumOff val="40000"/>
            </a:schemeClr>
          </a:solidFill>
          <a:ln w="9525">
            <a:solidFill>
              <a:srgbClr val="000000"/>
            </a:solidFill>
            <a:miter lim="800000"/>
            <a:headEnd/>
            <a:tailEnd/>
          </a:ln>
        </p:spPr>
        <p:txBody>
          <a:bodyPr rot="0" vert="horz" wrap="none" lIns="27433" tIns="45721" rIns="27433" bIns="45721" anchor="t" anchorCtr="0">
            <a:noAutofit/>
          </a:bodyPr>
          <a:lstStyle/>
          <a:p>
            <a:pPr>
              <a:lnSpc>
                <a:spcPct val="107000"/>
              </a:lnSpc>
            </a:pPr>
            <a:r>
              <a:rPr lang="en-US" sz="800" b="1" u="sng" dirty="0">
                <a:latin typeface="Calibri" panose="020F0502020204030204" pitchFamily="34" charset="0"/>
                <a:ea typeface="Calibri" panose="020F0502020204030204" pitchFamily="34" charset="0"/>
                <a:cs typeface="Times New Roman" panose="02020603050405020304" pitchFamily="18" charset="0"/>
              </a:rPr>
              <a:t>Randomization for Timing of Rehabilitation</a:t>
            </a:r>
          </a:p>
        </p:txBody>
      </p:sp>
      <p:grpSp>
        <p:nvGrpSpPr>
          <p:cNvPr id="35" name="Group 34"/>
          <p:cNvGrpSpPr/>
          <p:nvPr/>
        </p:nvGrpSpPr>
        <p:grpSpPr>
          <a:xfrm>
            <a:off x="2537859" y="4319533"/>
            <a:ext cx="2819767" cy="446405"/>
            <a:chOff x="2419130" y="3504281"/>
            <a:chExt cx="2819767" cy="471777"/>
          </a:xfrm>
        </p:grpSpPr>
        <p:sp>
          <p:nvSpPr>
            <p:cNvPr id="36" name="Text Box 2"/>
            <p:cNvSpPr txBox="1">
              <a:spLocks noChangeArrowheads="1"/>
            </p:cNvSpPr>
            <p:nvPr/>
          </p:nvSpPr>
          <p:spPr bwMode="auto">
            <a:xfrm>
              <a:off x="4461153" y="3506032"/>
              <a:ext cx="343790" cy="470026"/>
            </a:xfrm>
            <a:prstGeom prst="rect">
              <a:avLst/>
            </a:prstGeom>
            <a:solidFill>
              <a:schemeClr val="accent4"/>
            </a:solidFill>
            <a:ln w="6350">
              <a:solidFill>
                <a:srgbClr val="000000"/>
              </a:solidFill>
              <a:miter lim="800000"/>
              <a:headEnd/>
              <a:tailEnd/>
            </a:ln>
          </p:spPr>
          <p:txBody>
            <a:bodyPr rot="0" vert="horz" wrap="square" lIns="9145" tIns="9145" rIns="9145" bIns="9145" anchor="t" anchorCtr="0">
              <a:noAutofit/>
            </a:bodyPr>
            <a:lstStyle/>
            <a:p>
              <a:pPr algn="ctr">
                <a:lnSpc>
                  <a:spcPct val="107000"/>
                </a:lnSpc>
              </a:pPr>
              <a:r>
                <a:rPr lang="en-US" sz="700" b="1" dirty="0">
                  <a:latin typeface="Calibri" panose="020F0502020204030204" pitchFamily="34" charset="0"/>
                  <a:ea typeface="Calibri" panose="020F0502020204030204" pitchFamily="34" charset="0"/>
                  <a:cs typeface="Times New Roman" panose="02020603050405020304" pitchFamily="18" charset="0"/>
                </a:rPr>
                <a:t>Early Rehab</a:t>
              </a:r>
            </a:p>
          </p:txBody>
        </p:sp>
        <p:sp>
          <p:nvSpPr>
            <p:cNvPr id="37" name="Text Box 2"/>
            <p:cNvSpPr txBox="1">
              <a:spLocks noChangeArrowheads="1"/>
            </p:cNvSpPr>
            <p:nvPr/>
          </p:nvSpPr>
          <p:spPr bwMode="auto">
            <a:xfrm>
              <a:off x="2914773" y="3504281"/>
              <a:ext cx="498166" cy="464109"/>
            </a:xfrm>
            <a:prstGeom prst="rect">
              <a:avLst/>
            </a:prstGeom>
            <a:solidFill>
              <a:schemeClr val="accent1"/>
            </a:solidFill>
            <a:ln w="6350">
              <a:solidFill>
                <a:srgbClr val="000000"/>
              </a:solidFill>
              <a:miter lim="800000"/>
              <a:headEnd/>
              <a:tailEnd/>
            </a:ln>
          </p:spPr>
          <p:txBody>
            <a:bodyPr rot="0" vert="horz" wrap="square" lIns="9145" tIns="9145" rIns="9145" bIns="9145" anchor="t" anchorCtr="0">
              <a:noAutofit/>
            </a:bodyPr>
            <a:lstStyle/>
            <a:p>
              <a:pPr algn="ctr">
                <a:lnSpc>
                  <a:spcPct val="107000"/>
                </a:lnSpc>
              </a:pPr>
              <a:r>
                <a:rPr lang="en-US" sz="700" b="1" dirty="0">
                  <a:latin typeface="Calibri" panose="020F0502020204030204" pitchFamily="34" charset="0"/>
                  <a:ea typeface="Calibri" panose="020F0502020204030204" pitchFamily="34" charset="0"/>
                  <a:cs typeface="Times New Roman" panose="02020603050405020304" pitchFamily="18" charset="0"/>
                </a:rPr>
                <a:t>Early Surgery &amp; Delayed Rehab</a:t>
              </a:r>
            </a:p>
          </p:txBody>
        </p:sp>
        <p:sp>
          <p:nvSpPr>
            <p:cNvPr id="38" name="Text Box 2"/>
            <p:cNvSpPr txBox="1">
              <a:spLocks noChangeArrowheads="1"/>
            </p:cNvSpPr>
            <p:nvPr/>
          </p:nvSpPr>
          <p:spPr bwMode="auto">
            <a:xfrm>
              <a:off x="4827235" y="3506032"/>
              <a:ext cx="411662" cy="470025"/>
            </a:xfrm>
            <a:prstGeom prst="rect">
              <a:avLst/>
            </a:prstGeom>
            <a:solidFill>
              <a:schemeClr val="accent4"/>
            </a:solidFill>
            <a:ln w="6350">
              <a:solidFill>
                <a:srgbClr val="000000"/>
              </a:solidFill>
              <a:miter lim="800000"/>
              <a:headEnd/>
              <a:tailEnd/>
            </a:ln>
          </p:spPr>
          <p:txBody>
            <a:bodyPr rot="0" vert="horz" wrap="square" lIns="9145" tIns="9145" rIns="9145" bIns="9145" anchor="t" anchorCtr="0">
              <a:noAutofit/>
            </a:bodyPr>
            <a:lstStyle/>
            <a:p>
              <a:pPr algn="ctr">
                <a:lnSpc>
                  <a:spcPct val="107000"/>
                </a:lnSpc>
              </a:pPr>
              <a:r>
                <a:rPr lang="en-US" sz="700" b="1" dirty="0">
                  <a:latin typeface="Calibri" panose="020F0502020204030204" pitchFamily="34" charset="0"/>
                  <a:ea typeface="Calibri" panose="020F0502020204030204" pitchFamily="34" charset="0"/>
                  <a:cs typeface="Times New Roman" panose="02020603050405020304" pitchFamily="18" charset="0"/>
                </a:rPr>
                <a:t>Delayed Rehab</a:t>
              </a:r>
            </a:p>
          </p:txBody>
        </p:sp>
        <p:sp>
          <p:nvSpPr>
            <p:cNvPr id="39" name="Text Box 2"/>
            <p:cNvSpPr txBox="1">
              <a:spLocks noChangeArrowheads="1"/>
            </p:cNvSpPr>
            <p:nvPr/>
          </p:nvSpPr>
          <p:spPr bwMode="auto">
            <a:xfrm>
              <a:off x="2419130" y="3504281"/>
              <a:ext cx="477853" cy="464110"/>
            </a:xfrm>
            <a:prstGeom prst="rect">
              <a:avLst/>
            </a:prstGeom>
            <a:solidFill>
              <a:schemeClr val="accent1"/>
            </a:solidFill>
            <a:ln w="6350">
              <a:solidFill>
                <a:srgbClr val="000000"/>
              </a:solidFill>
              <a:miter lim="800000"/>
              <a:headEnd/>
              <a:tailEnd/>
            </a:ln>
          </p:spPr>
          <p:txBody>
            <a:bodyPr rot="0" vert="horz" wrap="square" lIns="9145" tIns="9145" rIns="9145" bIns="9145" anchor="t" anchorCtr="0">
              <a:noAutofit/>
            </a:bodyPr>
            <a:lstStyle/>
            <a:p>
              <a:pPr algn="ctr">
                <a:lnSpc>
                  <a:spcPct val="107000"/>
                </a:lnSpc>
              </a:pPr>
              <a:r>
                <a:rPr lang="en-US" sz="700" b="1" dirty="0">
                  <a:latin typeface="Calibri" panose="020F0502020204030204" pitchFamily="34" charset="0"/>
                  <a:ea typeface="Calibri" panose="020F0502020204030204" pitchFamily="34" charset="0"/>
                  <a:cs typeface="Times New Roman" panose="02020603050405020304" pitchFamily="18" charset="0"/>
                </a:rPr>
                <a:t>Early Surgery &amp; Early Rehab</a:t>
              </a:r>
            </a:p>
          </p:txBody>
        </p:sp>
        <p:sp>
          <p:nvSpPr>
            <p:cNvPr id="40" name="Text Box 2"/>
            <p:cNvSpPr txBox="1">
              <a:spLocks noChangeArrowheads="1"/>
            </p:cNvSpPr>
            <p:nvPr/>
          </p:nvSpPr>
          <p:spPr bwMode="auto">
            <a:xfrm>
              <a:off x="3437789" y="3504281"/>
              <a:ext cx="477853" cy="464111"/>
            </a:xfrm>
            <a:prstGeom prst="rect">
              <a:avLst/>
            </a:prstGeom>
            <a:solidFill>
              <a:schemeClr val="accent1"/>
            </a:solidFill>
            <a:ln w="6350">
              <a:solidFill>
                <a:srgbClr val="000000"/>
              </a:solidFill>
              <a:miter lim="800000"/>
              <a:headEnd/>
              <a:tailEnd/>
            </a:ln>
          </p:spPr>
          <p:txBody>
            <a:bodyPr rot="0" vert="horz" wrap="square" lIns="9145" tIns="9145" rIns="9145" bIns="9145" anchor="t" anchorCtr="0">
              <a:noAutofit/>
            </a:bodyPr>
            <a:lstStyle/>
            <a:p>
              <a:pPr algn="ctr">
                <a:lnSpc>
                  <a:spcPct val="107000"/>
                </a:lnSpc>
              </a:pPr>
              <a:r>
                <a:rPr lang="en-US" sz="700" b="1" dirty="0">
                  <a:latin typeface="Calibri" panose="020F0502020204030204" pitchFamily="34" charset="0"/>
                  <a:ea typeface="Calibri" panose="020F0502020204030204" pitchFamily="34" charset="0"/>
                  <a:cs typeface="Times New Roman" panose="02020603050405020304" pitchFamily="18" charset="0"/>
                </a:rPr>
                <a:t>Delayed Surgery &amp; Early Rehab</a:t>
              </a:r>
            </a:p>
          </p:txBody>
        </p:sp>
        <p:sp>
          <p:nvSpPr>
            <p:cNvPr id="41" name="Text Box 2"/>
            <p:cNvSpPr txBox="1">
              <a:spLocks noChangeArrowheads="1"/>
            </p:cNvSpPr>
            <p:nvPr/>
          </p:nvSpPr>
          <p:spPr bwMode="auto">
            <a:xfrm>
              <a:off x="3934326" y="3504281"/>
              <a:ext cx="498166" cy="464109"/>
            </a:xfrm>
            <a:prstGeom prst="rect">
              <a:avLst/>
            </a:prstGeom>
            <a:solidFill>
              <a:schemeClr val="accent1"/>
            </a:solidFill>
            <a:ln w="6350">
              <a:solidFill>
                <a:srgbClr val="000000"/>
              </a:solidFill>
              <a:miter lim="800000"/>
              <a:headEnd/>
              <a:tailEnd/>
            </a:ln>
          </p:spPr>
          <p:txBody>
            <a:bodyPr rot="0" vert="horz" wrap="square" lIns="9145" tIns="9145" rIns="9145" bIns="9145" anchor="t" anchorCtr="0">
              <a:noAutofit/>
            </a:bodyPr>
            <a:lstStyle/>
            <a:p>
              <a:pPr algn="ctr">
                <a:lnSpc>
                  <a:spcPct val="107000"/>
                </a:lnSpc>
              </a:pPr>
              <a:r>
                <a:rPr lang="en-US" sz="700" b="1" dirty="0">
                  <a:latin typeface="Calibri" panose="020F0502020204030204" pitchFamily="34" charset="0"/>
                  <a:ea typeface="Calibri" panose="020F0502020204030204" pitchFamily="34" charset="0"/>
                  <a:cs typeface="Times New Roman" panose="02020603050405020304" pitchFamily="18" charset="0"/>
                </a:rPr>
                <a:t>Delayed Surgery &amp; Delayed Rehab</a:t>
              </a:r>
            </a:p>
          </p:txBody>
        </p:sp>
      </p:grpSp>
      <p:grpSp>
        <p:nvGrpSpPr>
          <p:cNvPr id="42" name="Group 41"/>
          <p:cNvGrpSpPr/>
          <p:nvPr/>
        </p:nvGrpSpPr>
        <p:grpSpPr>
          <a:xfrm>
            <a:off x="3125674" y="3129615"/>
            <a:ext cx="1783081" cy="917173"/>
            <a:chOff x="10044871" y="5476168"/>
            <a:chExt cx="1783080" cy="917174"/>
          </a:xfrm>
        </p:grpSpPr>
        <p:sp>
          <p:nvSpPr>
            <p:cNvPr id="43" name="Text Box 2"/>
            <p:cNvSpPr txBox="1">
              <a:spLocks noChangeArrowheads="1"/>
            </p:cNvSpPr>
            <p:nvPr/>
          </p:nvSpPr>
          <p:spPr bwMode="auto">
            <a:xfrm>
              <a:off x="10044871" y="5650623"/>
              <a:ext cx="1783080" cy="742719"/>
            </a:xfrm>
            <a:prstGeom prst="rect">
              <a:avLst/>
            </a:prstGeom>
            <a:solidFill>
              <a:schemeClr val="bg1">
                <a:lumMod val="85000"/>
              </a:schemeClr>
            </a:solidFill>
            <a:ln w="9525">
              <a:solidFill>
                <a:srgbClr val="000000"/>
              </a:solidFill>
              <a:miter lim="800000"/>
              <a:headEnd/>
              <a:tailEnd/>
            </a:ln>
          </p:spPr>
          <p:txBody>
            <a:bodyPr rot="0" vert="horz" wrap="none" lIns="27433" tIns="45721" rIns="27433" bIns="45721" anchor="t" anchorCtr="0">
              <a:noAutofit/>
            </a:bodyPr>
            <a:lstStyle/>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4.h. Clinical Visit form </a:t>
              </a:r>
              <a:r>
                <a:rPr lang="en-US" sz="700" dirty="0">
                  <a:latin typeface="Calibri" panose="020F0502020204030204" pitchFamily="34" charset="0"/>
                  <a:ea typeface="Calibri" panose="020F0502020204030204" pitchFamily="34" charset="0"/>
                  <a:cs typeface="Times New Roman" panose="02020603050405020304" pitchFamily="18" charset="0"/>
                </a:rPr>
                <a:t>(154)</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4.j. Additional Surgeries (clinical) </a:t>
              </a:r>
              <a:r>
                <a:rPr lang="en-US" sz="700" dirty="0">
                  <a:latin typeface="Calibri" panose="020F0502020204030204" pitchFamily="34" charset="0"/>
                  <a:ea typeface="Calibri" panose="020F0502020204030204" pitchFamily="34" charset="0"/>
                  <a:cs typeface="Times New Roman" panose="02020603050405020304" pitchFamily="18" charset="0"/>
                </a:rPr>
                <a:t>(21)</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4.l. Concomitant Medications </a:t>
              </a:r>
              <a:r>
                <a:rPr lang="en-US" sz="700" dirty="0">
                  <a:latin typeface="Calibri" panose="020F0502020204030204" pitchFamily="34" charset="0"/>
                  <a:ea typeface="Calibri" panose="020F0502020204030204" pitchFamily="34" charset="0"/>
                  <a:cs typeface="Times New Roman" panose="02020603050405020304" pitchFamily="18" charset="0"/>
                </a:rPr>
                <a:t>(13)</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5.c. Post-Operative Home Exercise Log </a:t>
              </a:r>
              <a:r>
                <a:rPr lang="en-US" sz="700" dirty="0">
                  <a:latin typeface="Calibri" panose="020F0502020204030204" pitchFamily="34" charset="0"/>
                  <a:ea typeface="Calibri" panose="020F0502020204030204" pitchFamily="34" charset="0"/>
                  <a:cs typeface="Times New Roman" panose="02020603050405020304" pitchFamily="18" charset="0"/>
                </a:rPr>
                <a:t>(97)</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4.f. Complications Reporting </a:t>
              </a:r>
              <a:r>
                <a:rPr lang="en-US" sz="700" dirty="0">
                  <a:latin typeface="Calibri" panose="020F0502020204030204" pitchFamily="34" charset="0"/>
                  <a:ea typeface="Calibri" panose="020F0502020204030204" pitchFamily="34" charset="0"/>
                  <a:cs typeface="Times New Roman" panose="02020603050405020304" pitchFamily="18" charset="0"/>
                </a:rPr>
                <a:t>(12)</a:t>
              </a:r>
              <a:endParaRPr lang="en-US" sz="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 Box 2"/>
            <p:cNvSpPr txBox="1">
              <a:spLocks noChangeArrowheads="1"/>
            </p:cNvSpPr>
            <p:nvPr/>
          </p:nvSpPr>
          <p:spPr bwMode="auto">
            <a:xfrm>
              <a:off x="10044872" y="5476168"/>
              <a:ext cx="1783079" cy="174454"/>
            </a:xfrm>
            <a:prstGeom prst="rect">
              <a:avLst/>
            </a:prstGeom>
            <a:solidFill>
              <a:srgbClr val="FFFFFF"/>
            </a:solidFill>
            <a:ln w="6350">
              <a:solidFill>
                <a:srgbClr val="000000"/>
              </a:solidFill>
              <a:miter lim="800000"/>
              <a:headEnd/>
              <a:tailEnd/>
            </a:ln>
          </p:spPr>
          <p:txBody>
            <a:bodyPr rot="0" vert="horz" wrap="square" lIns="27433" tIns="45721" rIns="27433" bIns="45721" anchor="t" anchorCtr="0">
              <a:noAutofit/>
            </a:bodyPr>
            <a:lstStyle/>
            <a:p>
              <a:pPr algn="ctr" defTabSz="457206"/>
              <a:r>
                <a:rPr lang="en-US" sz="900" b="1" dirty="0">
                  <a:latin typeface="Calibri" panose="020F0502020204030204" pitchFamily="34" charset="0"/>
                  <a:ea typeface="Calibri" panose="020F0502020204030204" pitchFamily="34" charset="0"/>
                  <a:cs typeface="Times New Roman" panose="02020603050405020304" pitchFamily="18" charset="0"/>
                </a:rPr>
                <a:t>~ 1 WEEK FROM SURGERY</a:t>
              </a:r>
            </a:p>
          </p:txBody>
        </p:sp>
      </p:grpSp>
      <p:grpSp>
        <p:nvGrpSpPr>
          <p:cNvPr id="48" name="Group 47"/>
          <p:cNvGrpSpPr/>
          <p:nvPr/>
        </p:nvGrpSpPr>
        <p:grpSpPr>
          <a:xfrm>
            <a:off x="3135080" y="906761"/>
            <a:ext cx="1783422" cy="969381"/>
            <a:chOff x="3035123" y="231977"/>
            <a:chExt cx="1796767" cy="969381"/>
          </a:xfrm>
        </p:grpSpPr>
        <p:sp>
          <p:nvSpPr>
            <p:cNvPr id="49" name="Text Box 2"/>
            <p:cNvSpPr txBox="1">
              <a:spLocks noChangeArrowheads="1"/>
            </p:cNvSpPr>
            <p:nvPr/>
          </p:nvSpPr>
          <p:spPr bwMode="auto">
            <a:xfrm>
              <a:off x="3035123" y="376224"/>
              <a:ext cx="1796767" cy="825134"/>
            </a:xfrm>
            <a:prstGeom prst="rect">
              <a:avLst/>
            </a:prstGeom>
            <a:solidFill>
              <a:schemeClr val="bg1">
                <a:lumMod val="85000"/>
              </a:schemeClr>
            </a:solidFill>
            <a:ln w="9525">
              <a:solidFill>
                <a:srgbClr val="000000"/>
              </a:solidFill>
              <a:miter lim="800000"/>
              <a:headEnd/>
              <a:tailEnd/>
            </a:ln>
          </p:spPr>
          <p:txBody>
            <a:bodyPr rot="0" vert="horz" wrap="none" lIns="27433" tIns="45721" rIns="27433" bIns="45721" anchor="t" anchorCtr="0">
              <a:noAutofit/>
            </a:bodyPr>
            <a:lstStyle/>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4.h. Clinical Visit form </a:t>
              </a:r>
              <a:r>
                <a:rPr lang="en-US" sz="700" dirty="0">
                  <a:latin typeface="Calibri" panose="020F0502020204030204" pitchFamily="34" charset="0"/>
                  <a:ea typeface="Calibri" panose="020F0502020204030204" pitchFamily="34" charset="0"/>
                  <a:cs typeface="Times New Roman" panose="02020603050405020304" pitchFamily="18" charset="0"/>
                </a:rPr>
                <a:t>(154)</a:t>
              </a:r>
              <a:r>
                <a:rPr lang="en-US" sz="800" dirty="0">
                  <a:latin typeface="Calibri" panose="020F0502020204030204" pitchFamily="34" charset="0"/>
                  <a:ea typeface="Calibri" panose="020F0502020204030204" pitchFamily="34" charset="0"/>
                  <a:cs typeface="Times New Roman" panose="02020603050405020304" pitchFamily="18" charset="0"/>
                </a:rPr>
                <a:t> </a:t>
              </a:r>
              <a:endParaRPr lang="en-US" sz="7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4.j. Additional Surgeries (clinical) </a:t>
              </a:r>
              <a:r>
                <a:rPr lang="en-US" sz="700" dirty="0">
                  <a:latin typeface="Calibri" panose="020F0502020204030204" pitchFamily="34" charset="0"/>
                  <a:ea typeface="Calibri" panose="020F0502020204030204" pitchFamily="34" charset="0"/>
                  <a:cs typeface="Times New Roman" panose="02020603050405020304" pitchFamily="18" charset="0"/>
                </a:rPr>
                <a:t>(21)</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4.l. Concomitant Medications </a:t>
              </a:r>
              <a:r>
                <a:rPr lang="en-US" sz="700" dirty="0">
                  <a:latin typeface="Calibri" panose="020F0502020204030204" pitchFamily="34" charset="0"/>
                  <a:ea typeface="Calibri" panose="020F0502020204030204" pitchFamily="34" charset="0"/>
                  <a:cs typeface="Times New Roman" panose="02020603050405020304" pitchFamily="18" charset="0"/>
                </a:rPr>
                <a:t>(13)</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5.a. Physical Therapy Case Report </a:t>
              </a:r>
              <a:r>
                <a:rPr lang="en-US" sz="700" dirty="0">
                  <a:latin typeface="Calibri" panose="020F0502020204030204" pitchFamily="34" charset="0"/>
                  <a:ea typeface="Calibri" panose="020F0502020204030204" pitchFamily="34" charset="0"/>
                  <a:cs typeface="Times New Roman" panose="02020603050405020304" pitchFamily="18" charset="0"/>
                </a:rPr>
                <a:t>(39)</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5.b. Patient Reported Rehabilitation </a:t>
              </a:r>
              <a:r>
                <a:rPr lang="en-US" sz="700" dirty="0">
                  <a:latin typeface="Calibri" panose="020F0502020204030204" pitchFamily="34" charset="0"/>
                  <a:ea typeface="Calibri" panose="020F0502020204030204" pitchFamily="34" charset="0"/>
                  <a:cs typeface="Times New Roman" panose="02020603050405020304" pitchFamily="18" charset="0"/>
                </a:rPr>
                <a:t>(36)</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5.c. Complications Reporting  </a:t>
              </a:r>
              <a:r>
                <a:rPr lang="en-US" sz="700" dirty="0">
                  <a:latin typeface="Calibri" panose="020F0502020204030204" pitchFamily="34" charset="0"/>
                  <a:ea typeface="Calibri" panose="020F0502020204030204" pitchFamily="34" charset="0"/>
                  <a:cs typeface="Times New Roman" panose="02020603050405020304" pitchFamily="18" charset="0"/>
                </a:rPr>
                <a:t>(12) </a:t>
              </a:r>
              <a:r>
                <a:rPr lang="en-US" sz="8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50" name="Text Box 2"/>
            <p:cNvSpPr txBox="1">
              <a:spLocks noChangeArrowheads="1"/>
            </p:cNvSpPr>
            <p:nvPr/>
          </p:nvSpPr>
          <p:spPr bwMode="auto">
            <a:xfrm>
              <a:off x="3035124" y="231977"/>
              <a:ext cx="1796766" cy="173736"/>
            </a:xfrm>
            <a:prstGeom prst="rect">
              <a:avLst/>
            </a:prstGeom>
            <a:solidFill>
              <a:srgbClr val="FFFFFF"/>
            </a:solidFill>
            <a:ln w="6350">
              <a:solidFill>
                <a:srgbClr val="000000"/>
              </a:solidFill>
              <a:miter lim="800000"/>
              <a:headEnd/>
              <a:tailEnd/>
            </a:ln>
          </p:spPr>
          <p:txBody>
            <a:bodyPr rot="0" vert="horz" wrap="square" lIns="27433" tIns="45721" rIns="27433" bIns="45721" anchor="t" anchorCtr="0">
              <a:noAutofit/>
            </a:bodyPr>
            <a:lstStyle/>
            <a:p>
              <a:pPr algn="ctr" defTabSz="457206"/>
              <a:r>
                <a:rPr lang="en-US" sz="900" b="1" dirty="0">
                  <a:latin typeface="Calibri" panose="020F0502020204030204" pitchFamily="34" charset="0"/>
                  <a:ea typeface="Calibri" panose="020F0502020204030204" pitchFamily="34" charset="0"/>
                  <a:cs typeface="Times New Roman" panose="02020603050405020304" pitchFamily="18" charset="0"/>
                </a:rPr>
                <a:t>3 MONTHS</a:t>
              </a:r>
            </a:p>
          </p:txBody>
        </p:sp>
      </p:grpSp>
      <p:grpSp>
        <p:nvGrpSpPr>
          <p:cNvPr id="53" name="Group 52"/>
          <p:cNvGrpSpPr/>
          <p:nvPr/>
        </p:nvGrpSpPr>
        <p:grpSpPr>
          <a:xfrm>
            <a:off x="5504917" y="916675"/>
            <a:ext cx="1783083" cy="980252"/>
            <a:chOff x="8730250" y="228066"/>
            <a:chExt cx="1541972" cy="980253"/>
          </a:xfrm>
        </p:grpSpPr>
        <p:sp>
          <p:nvSpPr>
            <p:cNvPr id="51" name="Text Box 2"/>
            <p:cNvSpPr txBox="1">
              <a:spLocks noChangeArrowheads="1"/>
            </p:cNvSpPr>
            <p:nvPr/>
          </p:nvSpPr>
          <p:spPr bwMode="auto">
            <a:xfrm>
              <a:off x="8730251" y="386464"/>
              <a:ext cx="1541971" cy="821855"/>
            </a:xfrm>
            <a:prstGeom prst="rect">
              <a:avLst/>
            </a:prstGeom>
            <a:solidFill>
              <a:srgbClr val="DDDDDD"/>
            </a:solidFill>
            <a:ln w="9525">
              <a:solidFill>
                <a:srgbClr val="000000"/>
              </a:solidFill>
              <a:miter lim="800000"/>
              <a:headEnd/>
              <a:tailEnd/>
            </a:ln>
          </p:spPr>
          <p:txBody>
            <a:bodyPr rot="0" vert="horz" wrap="square" lIns="27433" tIns="45721" rIns="27433" bIns="45721" anchor="t" anchorCtr="0">
              <a:noAutofit/>
            </a:bodyPr>
            <a:lstStyle/>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4.h. Clinical Visit form </a:t>
              </a:r>
              <a:r>
                <a:rPr lang="en-US" sz="700" dirty="0">
                  <a:latin typeface="Calibri" panose="020F0502020204030204" pitchFamily="34" charset="0"/>
                  <a:ea typeface="Calibri" panose="020F0502020204030204" pitchFamily="34" charset="0"/>
                  <a:cs typeface="Times New Roman" panose="02020603050405020304" pitchFamily="18" charset="0"/>
                </a:rPr>
                <a:t>(154)</a:t>
              </a:r>
              <a:r>
                <a:rPr lang="en-US" sz="800" dirty="0">
                  <a:latin typeface="Calibri" panose="020F0502020204030204" pitchFamily="34" charset="0"/>
                  <a:ea typeface="Calibri" panose="020F0502020204030204" pitchFamily="34" charset="0"/>
                  <a:cs typeface="Times New Roman" panose="02020603050405020304" pitchFamily="18" charset="0"/>
                </a:rPr>
                <a:t> </a:t>
              </a:r>
              <a:endParaRPr lang="en-US" sz="7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4.j. Additional Surgeries (clinical) </a:t>
              </a:r>
              <a:r>
                <a:rPr lang="en-US" sz="700" dirty="0">
                  <a:latin typeface="Calibri" panose="020F0502020204030204" pitchFamily="34" charset="0"/>
                  <a:ea typeface="Calibri" panose="020F0502020204030204" pitchFamily="34" charset="0"/>
                  <a:cs typeface="Times New Roman" panose="02020603050405020304" pitchFamily="18" charset="0"/>
                </a:rPr>
                <a:t>(21)</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4.l. Concomitant Medications </a:t>
              </a:r>
              <a:r>
                <a:rPr lang="en-US" sz="700" dirty="0">
                  <a:latin typeface="Calibri" panose="020F0502020204030204" pitchFamily="34" charset="0"/>
                  <a:ea typeface="Calibri" panose="020F0502020204030204" pitchFamily="34" charset="0"/>
                  <a:cs typeface="Times New Roman" panose="02020603050405020304" pitchFamily="18" charset="0"/>
                </a:rPr>
                <a:t>(13)</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5.a. Physical Therapy Case Report </a:t>
              </a:r>
              <a:r>
                <a:rPr lang="en-US" sz="700" dirty="0">
                  <a:latin typeface="Calibri" panose="020F0502020204030204" pitchFamily="34" charset="0"/>
                  <a:ea typeface="Calibri" panose="020F0502020204030204" pitchFamily="34" charset="0"/>
                  <a:cs typeface="Times New Roman" panose="02020603050405020304" pitchFamily="18" charset="0"/>
                </a:rPr>
                <a:t>(39)</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5.b. Patient Reported Rehabilitation </a:t>
              </a:r>
              <a:r>
                <a:rPr lang="en-US" sz="700" dirty="0">
                  <a:latin typeface="Calibri" panose="020F0502020204030204" pitchFamily="34" charset="0"/>
                  <a:ea typeface="Calibri" panose="020F0502020204030204" pitchFamily="34" charset="0"/>
                  <a:cs typeface="Times New Roman" panose="02020603050405020304" pitchFamily="18" charset="0"/>
                </a:rPr>
                <a:t>(36)</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5.c. Complications Reporting </a:t>
              </a:r>
              <a:r>
                <a:rPr lang="en-US" sz="700" dirty="0">
                  <a:latin typeface="Calibri" panose="020F0502020204030204" pitchFamily="34" charset="0"/>
                  <a:ea typeface="Calibri" panose="020F0502020204030204" pitchFamily="34" charset="0"/>
                  <a:cs typeface="Times New Roman" panose="02020603050405020304" pitchFamily="18" charset="0"/>
                </a:rPr>
                <a:t>(12)</a:t>
              </a:r>
              <a:r>
                <a:rPr lang="en-US" sz="8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52" name="Text Box 2"/>
            <p:cNvSpPr txBox="1">
              <a:spLocks noChangeArrowheads="1"/>
            </p:cNvSpPr>
            <p:nvPr/>
          </p:nvSpPr>
          <p:spPr bwMode="auto">
            <a:xfrm>
              <a:off x="8730250" y="228066"/>
              <a:ext cx="1541971" cy="173736"/>
            </a:xfrm>
            <a:prstGeom prst="rect">
              <a:avLst/>
            </a:prstGeom>
            <a:solidFill>
              <a:srgbClr val="FFFFFF"/>
            </a:solidFill>
            <a:ln w="6350">
              <a:solidFill>
                <a:srgbClr val="000000"/>
              </a:solidFill>
              <a:miter lim="800000"/>
              <a:headEnd/>
              <a:tailEnd/>
            </a:ln>
          </p:spPr>
          <p:txBody>
            <a:bodyPr rot="0" vert="horz" wrap="square" lIns="27433" tIns="45721" rIns="27433" bIns="45721" anchor="t" anchorCtr="0">
              <a:noAutofit/>
            </a:bodyPr>
            <a:lstStyle/>
            <a:p>
              <a:pPr algn="ctr" defTabSz="457206"/>
              <a:r>
                <a:rPr lang="en-US" sz="900" b="1" dirty="0">
                  <a:latin typeface="Calibri" panose="020F0502020204030204" pitchFamily="34" charset="0"/>
                  <a:ea typeface="Calibri" panose="020F0502020204030204" pitchFamily="34" charset="0"/>
                  <a:cs typeface="Times New Roman" panose="02020603050405020304" pitchFamily="18" charset="0"/>
                </a:rPr>
                <a:t>6 MONTHS</a:t>
              </a:r>
            </a:p>
          </p:txBody>
        </p:sp>
      </p:grpSp>
      <p:grpSp>
        <p:nvGrpSpPr>
          <p:cNvPr id="56" name="Group 55"/>
          <p:cNvGrpSpPr/>
          <p:nvPr/>
        </p:nvGrpSpPr>
        <p:grpSpPr>
          <a:xfrm>
            <a:off x="7832460" y="917671"/>
            <a:ext cx="1783083" cy="810967"/>
            <a:chOff x="7835161" y="2585699"/>
            <a:chExt cx="1990237" cy="745701"/>
          </a:xfrm>
        </p:grpSpPr>
        <p:sp>
          <p:nvSpPr>
            <p:cNvPr id="54" name="Text Box 2"/>
            <p:cNvSpPr txBox="1">
              <a:spLocks noChangeArrowheads="1"/>
            </p:cNvSpPr>
            <p:nvPr/>
          </p:nvSpPr>
          <p:spPr bwMode="auto">
            <a:xfrm>
              <a:off x="7835164" y="2585699"/>
              <a:ext cx="1990234" cy="159754"/>
            </a:xfrm>
            <a:prstGeom prst="rect">
              <a:avLst/>
            </a:prstGeom>
            <a:solidFill>
              <a:srgbClr val="FFFFFF"/>
            </a:solidFill>
            <a:ln w="6350">
              <a:solidFill>
                <a:srgbClr val="000000"/>
              </a:solidFill>
              <a:miter lim="800000"/>
              <a:headEnd/>
              <a:tailEnd/>
            </a:ln>
          </p:spPr>
          <p:txBody>
            <a:bodyPr rot="0" vert="horz" wrap="square" lIns="27433" tIns="45721" rIns="27433" bIns="45721" anchor="t" anchorCtr="0">
              <a:noAutofit/>
            </a:bodyPr>
            <a:lstStyle/>
            <a:p>
              <a:pPr algn="ctr" defTabSz="457206"/>
              <a:r>
                <a:rPr lang="en-US" sz="900" b="1" dirty="0">
                  <a:latin typeface="Calibri" panose="020F0502020204030204" pitchFamily="34" charset="0"/>
                  <a:ea typeface="Calibri" panose="020F0502020204030204" pitchFamily="34" charset="0"/>
                  <a:cs typeface="Times New Roman" panose="02020603050405020304" pitchFamily="18" charset="0"/>
                </a:rPr>
                <a:t>9-12 MONTHS</a:t>
              </a:r>
            </a:p>
          </p:txBody>
        </p:sp>
        <p:sp>
          <p:nvSpPr>
            <p:cNvPr id="55" name="Text Box 2"/>
            <p:cNvSpPr txBox="1">
              <a:spLocks noChangeArrowheads="1"/>
            </p:cNvSpPr>
            <p:nvPr/>
          </p:nvSpPr>
          <p:spPr bwMode="auto">
            <a:xfrm>
              <a:off x="7835161" y="2752139"/>
              <a:ext cx="1990234" cy="579261"/>
            </a:xfrm>
            <a:prstGeom prst="rect">
              <a:avLst/>
            </a:prstGeom>
            <a:solidFill>
              <a:srgbClr val="DDDDDD"/>
            </a:solidFill>
            <a:ln w="9525">
              <a:solidFill>
                <a:srgbClr val="000000"/>
              </a:solidFill>
              <a:miter lim="800000"/>
              <a:headEnd/>
              <a:tailEnd/>
            </a:ln>
          </p:spPr>
          <p:txBody>
            <a:bodyPr rot="0" vert="horz" wrap="square" lIns="27433" tIns="45721" rIns="27433" bIns="45721" anchor="t" anchorCtr="0">
              <a:noAutofit/>
            </a:bodyPr>
            <a:lstStyle/>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4.h. Clinical Visit form </a:t>
              </a:r>
              <a:r>
                <a:rPr lang="en-US" sz="700" dirty="0">
                  <a:latin typeface="Calibri" panose="020F0502020204030204" pitchFamily="34" charset="0"/>
                  <a:ea typeface="Calibri" panose="020F0502020204030204" pitchFamily="34" charset="0"/>
                  <a:cs typeface="Times New Roman" panose="02020603050405020304" pitchFamily="18" charset="0"/>
                </a:rPr>
                <a:t>(154)</a:t>
              </a:r>
              <a:r>
                <a:rPr lang="en-US" sz="800" dirty="0">
                  <a:latin typeface="Calibri" panose="020F0502020204030204" pitchFamily="34" charset="0"/>
                  <a:ea typeface="Calibri" panose="020F0502020204030204" pitchFamily="34" charset="0"/>
                  <a:cs typeface="Times New Roman" panose="02020603050405020304" pitchFamily="18" charset="0"/>
                </a:rPr>
                <a:t> </a:t>
              </a:r>
              <a:endParaRPr lang="en-US" sz="7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4.j. Additional Surgeries (clinical) </a:t>
              </a:r>
              <a:r>
                <a:rPr lang="en-US" sz="700" dirty="0">
                  <a:latin typeface="Calibri" panose="020F0502020204030204" pitchFamily="34" charset="0"/>
                  <a:ea typeface="Calibri" panose="020F0502020204030204" pitchFamily="34" charset="0"/>
                  <a:cs typeface="Times New Roman" panose="02020603050405020304" pitchFamily="18" charset="0"/>
                </a:rPr>
                <a:t>(21)</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4.l. Concomitant Medications </a:t>
              </a:r>
              <a:r>
                <a:rPr lang="en-US" sz="700" dirty="0">
                  <a:latin typeface="Calibri" panose="020F0502020204030204" pitchFamily="34" charset="0"/>
                  <a:ea typeface="Calibri" panose="020F0502020204030204" pitchFamily="34" charset="0"/>
                  <a:cs typeface="Times New Roman" panose="02020603050405020304" pitchFamily="18" charset="0"/>
                </a:rPr>
                <a:t>(13)</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5.c. Complications Reporting </a:t>
              </a:r>
              <a:r>
                <a:rPr lang="en-US" sz="700" dirty="0">
                  <a:latin typeface="Calibri" panose="020F0502020204030204" pitchFamily="34" charset="0"/>
                  <a:ea typeface="Calibri" panose="020F0502020204030204" pitchFamily="34" charset="0"/>
                  <a:cs typeface="Times New Roman" panose="02020603050405020304" pitchFamily="18" charset="0"/>
                </a:rPr>
                <a:t>(12)</a:t>
              </a:r>
              <a:r>
                <a:rPr lang="en-US" sz="800" dirty="0">
                  <a:latin typeface="Calibri" panose="020F0502020204030204" pitchFamily="34" charset="0"/>
                  <a:ea typeface="Calibri" panose="020F0502020204030204" pitchFamily="34" charset="0"/>
                  <a:cs typeface="Times New Roman" panose="02020603050405020304" pitchFamily="18" charset="0"/>
                </a:rPr>
                <a:t> *</a:t>
              </a:r>
            </a:p>
          </p:txBody>
        </p:sp>
      </p:grpSp>
      <p:sp>
        <p:nvSpPr>
          <p:cNvPr id="73" name="Text Box 2"/>
          <p:cNvSpPr txBox="1">
            <a:spLocks noChangeArrowheads="1"/>
          </p:cNvSpPr>
          <p:nvPr/>
        </p:nvSpPr>
        <p:spPr bwMode="auto">
          <a:xfrm>
            <a:off x="10289365" y="753925"/>
            <a:ext cx="1612876" cy="1129218"/>
          </a:xfrm>
          <a:prstGeom prst="rect">
            <a:avLst/>
          </a:prstGeom>
          <a:solidFill>
            <a:srgbClr val="FFFFFF"/>
          </a:solidFill>
          <a:ln w="9525">
            <a:solidFill>
              <a:srgbClr val="000000"/>
            </a:solidFill>
            <a:miter lim="800000"/>
            <a:headEnd/>
            <a:tailEnd/>
          </a:ln>
        </p:spPr>
        <p:txBody>
          <a:bodyPr rot="0" vert="horz" wrap="square" lIns="27433" tIns="45721" rIns="27433" bIns="45721" anchor="t" anchorCtr="0">
            <a:noAutofit/>
          </a:bodyPr>
          <a:lstStyle/>
          <a:p>
            <a:pPr algn="ctr">
              <a:lnSpc>
                <a:spcPct val="107000"/>
              </a:lnSpc>
            </a:pPr>
            <a:r>
              <a:rPr lang="en-US" sz="800" b="1" u="sng" dirty="0">
                <a:latin typeface="Calibri" panose="020F0502020204030204" pitchFamily="34" charset="0"/>
                <a:ea typeface="Calibri" panose="020F0502020204030204" pitchFamily="34" charset="0"/>
                <a:cs typeface="Times New Roman" panose="02020603050405020304" pitchFamily="18" charset="0"/>
              </a:rPr>
              <a:t>As Needed Forms</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7.a. Adverse Events with SAE</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7.a. Serious Adverse Events</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AEs Internal Committee Review</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AEs Adjudication Committee Review</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7.b. Change in Status</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7.c. Protocol Deviation</a:t>
            </a:r>
          </a:p>
          <a:p>
            <a:pPr marL="171453" indent="-171453">
              <a:lnSpc>
                <a:spcPct val="107000"/>
              </a:lnSpc>
              <a:buFontTx/>
              <a:buChar char="-"/>
            </a:pPr>
            <a:r>
              <a:rPr lang="en-US" sz="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Unanticipated Problems</a:t>
            </a:r>
          </a:p>
        </p:txBody>
      </p:sp>
      <p:sp>
        <p:nvSpPr>
          <p:cNvPr id="74" name="Rectangle 73"/>
          <p:cNvSpPr/>
          <p:nvPr/>
        </p:nvSpPr>
        <p:spPr>
          <a:xfrm>
            <a:off x="4729435" y="128047"/>
            <a:ext cx="2280689" cy="322974"/>
          </a:xfrm>
          <a:prstGeom prst="rect">
            <a:avLst/>
          </a:prstGeom>
        </p:spPr>
        <p:txBody>
          <a:bodyPr wrap="none">
            <a:spAutoFit/>
          </a:bodyPr>
          <a:lstStyle/>
          <a:p>
            <a:pPr algn="ctr">
              <a:lnSpc>
                <a:spcPct val="107000"/>
              </a:lnSpc>
            </a:pPr>
            <a:r>
              <a:rPr lang="en-US" sz="1200" b="1" dirty="0">
                <a:latin typeface="Calibri" panose="020F0502020204030204" pitchFamily="34" charset="0"/>
                <a:ea typeface="Calibri" panose="020F0502020204030204" pitchFamily="34" charset="0"/>
                <a:cs typeface="Times New Roman" panose="02020603050405020304" pitchFamily="18" charset="0"/>
              </a:rPr>
              <a:t>STaR Trial – </a:t>
            </a:r>
            <a:r>
              <a:rPr lang="en-US" sz="1401" b="1" dirty="0">
                <a:latin typeface="Calibri" panose="020F0502020204030204" pitchFamily="34" charset="0"/>
                <a:ea typeface="Calibri" panose="020F0502020204030204" pitchFamily="34" charset="0"/>
                <a:cs typeface="Times New Roman" panose="02020603050405020304" pitchFamily="18" charset="0"/>
              </a:rPr>
              <a:t>Study</a:t>
            </a:r>
            <a:r>
              <a:rPr lang="en-US" sz="1200" b="1" dirty="0">
                <a:latin typeface="Calibri" panose="020F0502020204030204" pitchFamily="34" charset="0"/>
                <a:ea typeface="Calibri" panose="020F0502020204030204" pitchFamily="34" charset="0"/>
                <a:cs typeface="Times New Roman" panose="02020603050405020304" pitchFamily="18" charset="0"/>
              </a:rPr>
              <a:t> Flow Diagram</a:t>
            </a:r>
          </a:p>
        </p:txBody>
      </p:sp>
      <p:grpSp>
        <p:nvGrpSpPr>
          <p:cNvPr id="75" name="Group 74"/>
          <p:cNvGrpSpPr/>
          <p:nvPr/>
        </p:nvGrpSpPr>
        <p:grpSpPr>
          <a:xfrm>
            <a:off x="7641771" y="87277"/>
            <a:ext cx="1398204" cy="398532"/>
            <a:chOff x="7641771" y="87277"/>
            <a:chExt cx="1398204" cy="398532"/>
          </a:xfrm>
        </p:grpSpPr>
        <p:sp>
          <p:nvSpPr>
            <p:cNvPr id="76" name="Rectangle 75"/>
            <p:cNvSpPr/>
            <p:nvPr/>
          </p:nvSpPr>
          <p:spPr>
            <a:xfrm>
              <a:off x="7641771" y="110573"/>
              <a:ext cx="177282" cy="15068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77" name="Rectangle 76"/>
            <p:cNvSpPr/>
            <p:nvPr/>
          </p:nvSpPr>
          <p:spPr>
            <a:xfrm>
              <a:off x="7641771" y="335125"/>
              <a:ext cx="177282" cy="150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78" name="Text Box 2"/>
            <p:cNvSpPr txBox="1">
              <a:spLocks noChangeArrowheads="1"/>
            </p:cNvSpPr>
            <p:nvPr/>
          </p:nvSpPr>
          <p:spPr bwMode="auto">
            <a:xfrm>
              <a:off x="7828726" y="87277"/>
              <a:ext cx="1170025" cy="150684"/>
            </a:xfrm>
            <a:prstGeom prst="rect">
              <a:avLst/>
            </a:prstGeom>
            <a:solidFill>
              <a:srgbClr val="FFFFFF"/>
            </a:solidFill>
            <a:ln w="9525">
              <a:solidFill>
                <a:schemeClr val="bg1"/>
              </a:solidFill>
              <a:miter lim="800000"/>
              <a:headEnd/>
              <a:tailEnd/>
            </a:ln>
          </p:spPr>
          <p:txBody>
            <a:bodyPr rot="0" vert="horz" wrap="square" lIns="91440" tIns="45721" rIns="91440" bIns="45721" anchor="t" anchorCtr="0">
              <a:noAutofit/>
            </a:bodyPr>
            <a:lstStyle/>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Rehabilitation Only</a:t>
              </a:r>
            </a:p>
          </p:txBody>
        </p:sp>
        <p:sp>
          <p:nvSpPr>
            <p:cNvPr id="79" name="Text Box 2"/>
            <p:cNvSpPr txBox="1">
              <a:spLocks noChangeArrowheads="1"/>
            </p:cNvSpPr>
            <p:nvPr/>
          </p:nvSpPr>
          <p:spPr bwMode="auto">
            <a:xfrm>
              <a:off x="7869950" y="300420"/>
              <a:ext cx="1170025" cy="150684"/>
            </a:xfrm>
            <a:prstGeom prst="rect">
              <a:avLst/>
            </a:prstGeom>
            <a:solidFill>
              <a:srgbClr val="FFFFFF"/>
            </a:solidFill>
            <a:ln w="9525">
              <a:solidFill>
                <a:schemeClr val="bg1"/>
              </a:solidFill>
              <a:miter lim="800000"/>
              <a:headEnd/>
              <a:tailEnd/>
            </a:ln>
          </p:spPr>
          <p:txBody>
            <a:bodyPr rot="0" vert="horz" wrap="square" lIns="91440" tIns="45721" rIns="91440" bIns="45721" anchor="t" anchorCtr="0">
              <a:noAutofit/>
            </a:bodyPr>
            <a:lstStyle/>
            <a:p>
              <a:pPr>
                <a:lnSpc>
                  <a:spcPct val="107000"/>
                </a:lnSpc>
              </a:pPr>
              <a:r>
                <a:rPr lang="en-US" sz="800">
                  <a:latin typeface="Calibri" panose="020F0502020204030204" pitchFamily="34" charset="0"/>
                  <a:ea typeface="Calibri" panose="020F0502020204030204" pitchFamily="34" charset="0"/>
                  <a:cs typeface="Times New Roman" panose="02020603050405020304" pitchFamily="18" charset="0"/>
                </a:rPr>
                <a:t>Surgery </a:t>
              </a:r>
            </a:p>
          </p:txBody>
        </p:sp>
      </p:grpSp>
      <p:grpSp>
        <p:nvGrpSpPr>
          <p:cNvPr id="80" name="Group 79"/>
          <p:cNvGrpSpPr/>
          <p:nvPr/>
        </p:nvGrpSpPr>
        <p:grpSpPr>
          <a:xfrm>
            <a:off x="8895480" y="110573"/>
            <a:ext cx="1398235" cy="388750"/>
            <a:chOff x="9035758" y="102405"/>
            <a:chExt cx="1398235" cy="388751"/>
          </a:xfrm>
        </p:grpSpPr>
        <p:sp>
          <p:nvSpPr>
            <p:cNvPr id="81" name="Rectangle 80"/>
            <p:cNvSpPr/>
            <p:nvPr/>
          </p:nvSpPr>
          <p:spPr>
            <a:xfrm>
              <a:off x="9040543" y="118507"/>
              <a:ext cx="177282" cy="15068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82" name="Rectangle 81"/>
            <p:cNvSpPr/>
            <p:nvPr/>
          </p:nvSpPr>
          <p:spPr>
            <a:xfrm>
              <a:off x="9035758" y="340472"/>
              <a:ext cx="177282" cy="150684"/>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83" name="Text Box 2"/>
            <p:cNvSpPr txBox="1">
              <a:spLocks noChangeArrowheads="1"/>
            </p:cNvSpPr>
            <p:nvPr/>
          </p:nvSpPr>
          <p:spPr bwMode="auto">
            <a:xfrm>
              <a:off x="9259617" y="102405"/>
              <a:ext cx="1170025" cy="150684"/>
            </a:xfrm>
            <a:prstGeom prst="rect">
              <a:avLst/>
            </a:prstGeom>
            <a:solidFill>
              <a:srgbClr val="FFFFFF"/>
            </a:solidFill>
            <a:ln w="9525">
              <a:solidFill>
                <a:schemeClr val="bg1"/>
              </a:solidFill>
              <a:miter lim="800000"/>
              <a:headEnd/>
              <a:tailEnd/>
            </a:ln>
          </p:spPr>
          <p:txBody>
            <a:bodyPr rot="0" vert="horz" wrap="square" lIns="91440" tIns="45721" rIns="91440" bIns="45721" anchor="t" anchorCtr="0">
              <a:noAutofit/>
            </a:bodyPr>
            <a:lstStyle/>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Clinical Visits</a:t>
              </a:r>
            </a:p>
          </p:txBody>
        </p:sp>
        <p:sp>
          <p:nvSpPr>
            <p:cNvPr id="84" name="Text Box 2"/>
            <p:cNvSpPr txBox="1">
              <a:spLocks noChangeArrowheads="1"/>
            </p:cNvSpPr>
            <p:nvPr/>
          </p:nvSpPr>
          <p:spPr bwMode="auto">
            <a:xfrm>
              <a:off x="9263968" y="321292"/>
              <a:ext cx="1170025" cy="150684"/>
            </a:xfrm>
            <a:prstGeom prst="rect">
              <a:avLst/>
            </a:prstGeom>
            <a:solidFill>
              <a:srgbClr val="FFFFFF"/>
            </a:solidFill>
            <a:ln w="9525">
              <a:solidFill>
                <a:schemeClr val="bg1"/>
              </a:solidFill>
              <a:miter lim="800000"/>
              <a:headEnd/>
              <a:tailEnd/>
            </a:ln>
          </p:spPr>
          <p:txBody>
            <a:bodyPr rot="0" vert="horz" wrap="square" lIns="91440" tIns="45721" rIns="91440" bIns="45721" anchor="t" anchorCtr="0">
              <a:noAutofit/>
            </a:bodyPr>
            <a:lstStyle/>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Research Visits</a:t>
              </a:r>
            </a:p>
          </p:txBody>
        </p:sp>
      </p:grpSp>
      <p:sp>
        <p:nvSpPr>
          <p:cNvPr id="90" name="Text Box 2"/>
          <p:cNvSpPr txBox="1">
            <a:spLocks noChangeArrowheads="1"/>
          </p:cNvSpPr>
          <p:nvPr/>
        </p:nvSpPr>
        <p:spPr bwMode="auto">
          <a:xfrm>
            <a:off x="4850806" y="650631"/>
            <a:ext cx="3398530" cy="64866"/>
          </a:xfrm>
          <a:prstGeom prst="rect">
            <a:avLst/>
          </a:prstGeom>
          <a:solidFill>
            <a:schemeClr val="bg1">
              <a:lumMod val="75000"/>
            </a:schemeClr>
          </a:solidFill>
          <a:ln w="6350">
            <a:solidFill>
              <a:schemeClr val="bg1">
                <a:lumMod val="75000"/>
              </a:schemeClr>
            </a:solidFill>
            <a:miter lim="800000"/>
            <a:headEnd/>
            <a:tailEnd/>
          </a:ln>
        </p:spPr>
        <p:txBody>
          <a:bodyPr rot="0" vert="horz" wrap="square" lIns="18288" tIns="18288" rIns="18288" bIns="18288" anchor="t" anchorCtr="0">
            <a:noAutofit/>
          </a:bodyPr>
          <a:lstStyle/>
          <a:p>
            <a:pPr algn="ctr">
              <a:lnSpc>
                <a:spcPct val="107000"/>
              </a:lnSpc>
            </a:pPr>
            <a:r>
              <a:rPr lang="en-US" sz="1051" b="1" dirty="0">
                <a:latin typeface="Calibri" panose="020F0502020204030204" pitchFamily="34" charset="0"/>
                <a:ea typeface="Calibri" panose="020F0502020204030204" pitchFamily="34" charset="0"/>
                <a:cs typeface="Times New Roman" panose="02020603050405020304" pitchFamily="18" charset="0"/>
              </a:rPr>
              <a:t>Timeline from SURGERY – Standard of Care Clinical Visits </a:t>
            </a:r>
          </a:p>
        </p:txBody>
      </p:sp>
      <p:sp>
        <p:nvSpPr>
          <p:cNvPr id="92" name="Right Arrow 91"/>
          <p:cNvSpPr/>
          <p:nvPr/>
        </p:nvSpPr>
        <p:spPr>
          <a:xfrm rot="-5400000">
            <a:off x="3914359" y="3005817"/>
            <a:ext cx="152836" cy="15823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95" name="Right Arrow 94"/>
          <p:cNvSpPr/>
          <p:nvPr/>
        </p:nvSpPr>
        <p:spPr>
          <a:xfrm>
            <a:off x="4995843" y="1218152"/>
            <a:ext cx="409449" cy="2007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3" name="Group 2"/>
          <p:cNvGrpSpPr/>
          <p:nvPr/>
        </p:nvGrpSpPr>
        <p:grpSpPr>
          <a:xfrm>
            <a:off x="5439911" y="2375596"/>
            <a:ext cx="6462329" cy="3807157"/>
            <a:chOff x="5487603" y="2779414"/>
            <a:chExt cx="6462329" cy="3807157"/>
          </a:xfrm>
        </p:grpSpPr>
        <p:grpSp>
          <p:nvGrpSpPr>
            <p:cNvPr id="2" name="Group 1"/>
            <p:cNvGrpSpPr/>
            <p:nvPr/>
          </p:nvGrpSpPr>
          <p:grpSpPr>
            <a:xfrm>
              <a:off x="5487603" y="2779414"/>
              <a:ext cx="6462329" cy="3807157"/>
              <a:chOff x="5487603" y="2779414"/>
              <a:chExt cx="6462329" cy="3807157"/>
            </a:xfrm>
          </p:grpSpPr>
          <p:sp>
            <p:nvSpPr>
              <p:cNvPr id="85" name="Rectangle 84"/>
              <p:cNvSpPr/>
              <p:nvPr/>
            </p:nvSpPr>
            <p:spPr>
              <a:xfrm>
                <a:off x="5487603" y="2779414"/>
                <a:ext cx="6462329" cy="3807157"/>
              </a:xfrm>
              <a:prstGeom prst="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88" name="Group 87"/>
              <p:cNvGrpSpPr/>
              <p:nvPr/>
            </p:nvGrpSpPr>
            <p:grpSpPr>
              <a:xfrm>
                <a:off x="5588360" y="3168074"/>
                <a:ext cx="6243899" cy="3296421"/>
                <a:chOff x="5586747" y="2721205"/>
                <a:chExt cx="6243899" cy="3296421"/>
              </a:xfrm>
            </p:grpSpPr>
            <p:grpSp>
              <p:nvGrpSpPr>
                <p:cNvPr id="59" name="Group 58"/>
                <p:cNvGrpSpPr/>
                <p:nvPr/>
              </p:nvGrpSpPr>
              <p:grpSpPr>
                <a:xfrm>
                  <a:off x="5586747" y="2729759"/>
                  <a:ext cx="1965962" cy="2121550"/>
                  <a:chOff x="6037061" y="3774013"/>
                  <a:chExt cx="2246708" cy="1821252"/>
                </a:xfrm>
              </p:grpSpPr>
              <p:sp>
                <p:nvSpPr>
                  <p:cNvPr id="57" name="Text Box 2"/>
                  <p:cNvSpPr txBox="1">
                    <a:spLocks noChangeArrowheads="1"/>
                  </p:cNvSpPr>
                  <p:nvPr/>
                </p:nvSpPr>
                <p:spPr bwMode="auto">
                  <a:xfrm>
                    <a:off x="6037062" y="3919216"/>
                    <a:ext cx="2246706" cy="1676049"/>
                  </a:xfrm>
                  <a:prstGeom prst="rect">
                    <a:avLst/>
                  </a:prstGeom>
                  <a:solidFill>
                    <a:schemeClr val="accent6">
                      <a:lumMod val="20000"/>
                      <a:lumOff val="80000"/>
                    </a:schemeClr>
                  </a:solidFill>
                  <a:ln w="9525">
                    <a:solidFill>
                      <a:srgbClr val="000000"/>
                    </a:solidFill>
                    <a:miter lim="800000"/>
                    <a:headEnd/>
                    <a:tailEnd/>
                  </a:ln>
                </p:spPr>
                <p:txBody>
                  <a:bodyPr rot="0" vert="horz" wrap="square" lIns="27433" tIns="45721" rIns="27433" bIns="45721" anchor="t" anchorCtr="0">
                    <a:noAutofit/>
                  </a:bodyPr>
                  <a:lstStyle/>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6.a. Return to Activity Monitoring Survey </a:t>
                    </a:r>
                    <a:r>
                      <a:rPr lang="en-US" sz="700" dirty="0">
                        <a:latin typeface="Calibri" panose="020F0502020204030204" pitchFamily="34" charset="0"/>
                        <a:ea typeface="Calibri" panose="020F0502020204030204" pitchFamily="34" charset="0"/>
                        <a:cs typeface="Times New Roman" panose="02020603050405020304" pitchFamily="18" charset="0"/>
                      </a:rPr>
                      <a:t>(11)</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   6.a.1. Return to Work Activity </a:t>
                    </a:r>
                    <a:r>
                      <a:rPr lang="en-US" sz="700" dirty="0">
                        <a:latin typeface="Calibri" panose="020F0502020204030204" pitchFamily="34" charset="0"/>
                        <a:ea typeface="Calibri" panose="020F0502020204030204" pitchFamily="34" charset="0"/>
                        <a:cs typeface="Times New Roman" panose="02020603050405020304" pitchFamily="18" charset="0"/>
                      </a:rPr>
                      <a:t>(4)</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   6.a.2. Return to Sports Activity </a:t>
                    </a:r>
                    <a:r>
                      <a:rPr lang="en-US" sz="700" dirty="0">
                        <a:latin typeface="Calibri" panose="020F0502020204030204" pitchFamily="34" charset="0"/>
                        <a:ea typeface="Calibri" panose="020F0502020204030204" pitchFamily="34" charset="0"/>
                        <a:cs typeface="Times New Roman" panose="02020603050405020304" pitchFamily="18" charset="0"/>
                      </a:rPr>
                      <a:t>(6)</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   6.a.3. Return to Military Activity </a:t>
                    </a:r>
                    <a:r>
                      <a:rPr lang="en-US" sz="700" dirty="0">
                        <a:latin typeface="Calibri" panose="020F0502020204030204" pitchFamily="34" charset="0"/>
                        <a:ea typeface="Calibri" panose="020F0502020204030204" pitchFamily="34" charset="0"/>
                        <a:cs typeface="Times New Roman" panose="02020603050405020304" pitchFamily="18" charset="0"/>
                      </a:rPr>
                      <a:t>(9)</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3.c. Cincinnati Occupational Rating Scale </a:t>
                    </a:r>
                    <a:r>
                      <a:rPr lang="en-US" sz="700" dirty="0">
                        <a:latin typeface="Calibri" panose="020F0502020204030204" pitchFamily="34" charset="0"/>
                        <a:ea typeface="Calibri" panose="020F0502020204030204" pitchFamily="34" charset="0"/>
                        <a:cs typeface="Times New Roman" panose="02020603050405020304" pitchFamily="18" charset="0"/>
                      </a:rPr>
                      <a:t>(9)</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3.d. Marx Activity Rating Scale </a:t>
                    </a:r>
                    <a:r>
                      <a:rPr lang="en-US" sz="700" dirty="0">
                        <a:latin typeface="Calibri" panose="020F0502020204030204" pitchFamily="34" charset="0"/>
                        <a:ea typeface="Calibri" panose="020F0502020204030204" pitchFamily="34" charset="0"/>
                        <a:cs typeface="Times New Roman" panose="02020603050405020304" pitchFamily="18" charset="0"/>
                      </a:rPr>
                      <a:t>(6)</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3.e. IKDC Subjective Knee Evaluation </a:t>
                    </a:r>
                    <a:r>
                      <a:rPr lang="en-US" sz="700" dirty="0">
                        <a:latin typeface="Calibri" panose="020F0502020204030204" pitchFamily="34" charset="0"/>
                        <a:ea typeface="Calibri" panose="020F0502020204030204" pitchFamily="34" charset="0"/>
                        <a:cs typeface="Times New Roman" panose="02020603050405020304" pitchFamily="18" charset="0"/>
                      </a:rPr>
                      <a:t>(21)</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3.g. Multi-Ligament Quality of Life Questionnaire </a:t>
                    </a:r>
                    <a:r>
                      <a:rPr lang="en-US" sz="700" dirty="0">
                        <a:latin typeface="Calibri" panose="020F0502020204030204" pitchFamily="34" charset="0"/>
                        <a:ea typeface="Calibri" panose="020F0502020204030204" pitchFamily="34" charset="0"/>
                        <a:cs typeface="Times New Roman" panose="02020603050405020304" pitchFamily="18" charset="0"/>
                      </a:rPr>
                      <a:t>(54)</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3.l. PROMIS Physical Function v.2 </a:t>
                    </a:r>
                    <a:r>
                      <a:rPr lang="en-US" sz="700" dirty="0">
                        <a:latin typeface="Calibri" panose="020F0502020204030204" pitchFamily="34" charset="0"/>
                        <a:ea typeface="Calibri" panose="020F0502020204030204" pitchFamily="34" charset="0"/>
                        <a:cs typeface="Times New Roman" panose="02020603050405020304" pitchFamily="18" charset="0"/>
                      </a:rPr>
                      <a:t>(4-12)</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3.h. PROMIS Global 10 </a:t>
                    </a:r>
                    <a:r>
                      <a:rPr lang="en-US" sz="700" dirty="0">
                        <a:latin typeface="Calibri" panose="020F0502020204030204" pitchFamily="34" charset="0"/>
                        <a:ea typeface="Calibri" panose="020F0502020204030204" pitchFamily="34" charset="0"/>
                        <a:cs typeface="Times New Roman" panose="02020603050405020304" pitchFamily="18" charset="0"/>
                      </a:rPr>
                      <a:t>(10)</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3.j. Tampa Scale for </a:t>
                    </a:r>
                    <a:r>
                      <a:rPr lang="en-US" sz="800" dirty="0" err="1">
                        <a:latin typeface="Calibri" panose="020F0502020204030204" pitchFamily="34" charset="0"/>
                        <a:ea typeface="Calibri" panose="020F0502020204030204" pitchFamily="34" charset="0"/>
                        <a:cs typeface="Times New Roman" panose="02020603050405020304" pitchFamily="18" charset="0"/>
                      </a:rPr>
                      <a:t>Kinesiophobia</a:t>
                    </a:r>
                    <a:r>
                      <a:rPr lang="en-US" sz="800" dirty="0">
                        <a:latin typeface="Calibri" panose="020F0502020204030204" pitchFamily="34" charset="0"/>
                        <a:ea typeface="Calibri" panose="020F0502020204030204" pitchFamily="34" charset="0"/>
                        <a:cs typeface="Times New Roman" panose="02020603050405020304" pitchFamily="18" charset="0"/>
                      </a:rPr>
                      <a:t> </a:t>
                    </a:r>
                    <a:r>
                      <a:rPr lang="en-US" sz="700" dirty="0">
                        <a:latin typeface="Calibri" panose="020F0502020204030204" pitchFamily="34" charset="0"/>
                        <a:ea typeface="Calibri" panose="020F0502020204030204" pitchFamily="34" charset="0"/>
                        <a:cs typeface="Times New Roman" panose="02020603050405020304" pitchFamily="18" charset="0"/>
                      </a:rPr>
                      <a:t>(17)</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4.i. Global Rating of Change/PASS </a:t>
                    </a:r>
                    <a:r>
                      <a:rPr lang="en-US" sz="700" dirty="0">
                        <a:latin typeface="Calibri" panose="020F0502020204030204" pitchFamily="34" charset="0"/>
                        <a:ea typeface="Calibri" panose="020F0502020204030204" pitchFamily="34" charset="0"/>
                        <a:cs typeface="Times New Roman" panose="02020603050405020304" pitchFamily="18" charset="0"/>
                      </a:rPr>
                      <a:t>(8)</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4.k. Additional Surgeries – Patient Reported </a:t>
                    </a:r>
                    <a:r>
                      <a:rPr lang="en-US" sz="700" dirty="0">
                        <a:latin typeface="Calibri" panose="020F0502020204030204" pitchFamily="34" charset="0"/>
                        <a:ea typeface="Calibri" panose="020F0502020204030204" pitchFamily="34" charset="0"/>
                        <a:cs typeface="Times New Roman" panose="02020603050405020304" pitchFamily="18" charset="0"/>
                      </a:rPr>
                      <a:t>(9)</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endParaRPr lang="en-US" sz="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 Box 2"/>
                  <p:cNvSpPr txBox="1">
                    <a:spLocks noChangeArrowheads="1"/>
                  </p:cNvSpPr>
                  <p:nvPr/>
                </p:nvSpPr>
                <p:spPr bwMode="auto">
                  <a:xfrm>
                    <a:off x="6037061" y="3774013"/>
                    <a:ext cx="2246708" cy="149144"/>
                  </a:xfrm>
                  <a:prstGeom prst="rect">
                    <a:avLst/>
                  </a:prstGeom>
                  <a:solidFill>
                    <a:schemeClr val="bg1"/>
                  </a:solidFill>
                  <a:ln w="6350">
                    <a:solidFill>
                      <a:srgbClr val="000000"/>
                    </a:solidFill>
                    <a:miter lim="800000"/>
                    <a:headEnd/>
                    <a:tailEnd/>
                  </a:ln>
                </p:spPr>
                <p:txBody>
                  <a:bodyPr rot="0" vert="horz" wrap="square" lIns="9145" tIns="9145" rIns="9145" bIns="9145" anchor="t" anchorCtr="0">
                    <a:noAutofit/>
                  </a:bodyPr>
                  <a:lstStyle/>
                  <a:p>
                    <a:pPr algn="ctr" defTabSz="457206"/>
                    <a:r>
                      <a:rPr lang="en-US" sz="900" b="1" dirty="0">
                        <a:latin typeface="Calibri" panose="020F0502020204030204" pitchFamily="34" charset="0"/>
                        <a:ea typeface="Calibri" panose="020F0502020204030204" pitchFamily="34" charset="0"/>
                        <a:cs typeface="Times New Roman" panose="02020603050405020304" pitchFamily="18" charset="0"/>
                      </a:rPr>
                      <a:t>6 MONTHS</a:t>
                    </a:r>
                  </a:p>
                </p:txBody>
              </p:sp>
            </p:grpSp>
            <p:sp>
              <p:nvSpPr>
                <p:cNvPr id="61" name="Text Box 2"/>
                <p:cNvSpPr txBox="1">
                  <a:spLocks noChangeArrowheads="1"/>
                </p:cNvSpPr>
                <p:nvPr/>
              </p:nvSpPr>
              <p:spPr bwMode="auto">
                <a:xfrm>
                  <a:off x="6252219" y="5148946"/>
                  <a:ext cx="1962415" cy="868680"/>
                </a:xfrm>
                <a:prstGeom prst="rect">
                  <a:avLst/>
                </a:prstGeom>
                <a:solidFill>
                  <a:schemeClr val="accent6">
                    <a:lumMod val="20000"/>
                    <a:lumOff val="80000"/>
                  </a:schemeClr>
                </a:solidFill>
                <a:ln w="9525">
                  <a:solidFill>
                    <a:srgbClr val="000000"/>
                  </a:solidFill>
                  <a:miter lim="800000"/>
                  <a:headEnd/>
                  <a:tailEnd/>
                </a:ln>
              </p:spPr>
              <p:txBody>
                <a:bodyPr rot="0" vert="horz" wrap="square" lIns="27433" tIns="45721" rIns="27433" bIns="45721" anchor="t" anchorCtr="0">
                  <a:noAutofit/>
                </a:bodyPr>
                <a:lstStyle/>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6.a. Return to Activity Monitoring Survey </a:t>
                  </a:r>
                  <a:r>
                    <a:rPr lang="en-US" sz="700" dirty="0">
                      <a:latin typeface="Calibri" panose="020F0502020204030204" pitchFamily="34" charset="0"/>
                      <a:ea typeface="Calibri" panose="020F0502020204030204" pitchFamily="34" charset="0"/>
                      <a:cs typeface="Times New Roman" panose="02020603050405020304" pitchFamily="18" charset="0"/>
                    </a:rPr>
                    <a:t>(11)</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   6.a.1. Return to Work Activity </a:t>
                  </a:r>
                  <a:r>
                    <a:rPr lang="en-US" sz="700" dirty="0">
                      <a:latin typeface="Calibri" panose="020F0502020204030204" pitchFamily="34" charset="0"/>
                      <a:ea typeface="Calibri" panose="020F0502020204030204" pitchFamily="34" charset="0"/>
                      <a:cs typeface="Times New Roman" panose="02020603050405020304" pitchFamily="18" charset="0"/>
                    </a:rPr>
                    <a:t>(4)</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   6.a.2. Return to Sports Activity </a:t>
                  </a:r>
                  <a:r>
                    <a:rPr lang="en-US" sz="700" dirty="0">
                      <a:latin typeface="Calibri" panose="020F0502020204030204" pitchFamily="34" charset="0"/>
                      <a:ea typeface="Calibri" panose="020F0502020204030204" pitchFamily="34" charset="0"/>
                      <a:cs typeface="Times New Roman" panose="02020603050405020304" pitchFamily="18" charset="0"/>
                    </a:rPr>
                    <a:t>(6)</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   6.a.3. Return to Military Activity </a:t>
                  </a:r>
                  <a:r>
                    <a:rPr lang="en-US" sz="700" dirty="0">
                      <a:latin typeface="Calibri" panose="020F0502020204030204" pitchFamily="34" charset="0"/>
                      <a:ea typeface="Calibri" panose="020F0502020204030204" pitchFamily="34" charset="0"/>
                      <a:cs typeface="Times New Roman" panose="02020603050405020304" pitchFamily="18" charset="0"/>
                    </a:rPr>
                    <a:t>(9)</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3.c. Cincinnati Occupational Rating Scale </a:t>
                  </a:r>
                  <a:r>
                    <a:rPr lang="en-US" sz="700" dirty="0">
                      <a:latin typeface="Calibri" panose="020F0502020204030204" pitchFamily="34" charset="0"/>
                      <a:ea typeface="Calibri" panose="020F0502020204030204" pitchFamily="34" charset="0"/>
                      <a:cs typeface="Times New Roman" panose="02020603050405020304" pitchFamily="18" charset="0"/>
                    </a:rPr>
                    <a:t>(9)</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3.d. Marx Activity Rating Scale </a:t>
                  </a:r>
                  <a:r>
                    <a:rPr lang="en-US" sz="700" dirty="0">
                      <a:latin typeface="Calibri" panose="020F0502020204030204" pitchFamily="34" charset="0"/>
                      <a:ea typeface="Calibri" panose="020F0502020204030204" pitchFamily="34" charset="0"/>
                      <a:cs typeface="Times New Roman" panose="02020603050405020304" pitchFamily="18" charset="0"/>
                    </a:rPr>
                    <a:t>(6)</a:t>
                  </a:r>
                  <a:endParaRPr lang="en-US" sz="8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63" name="Group 62"/>
                <p:cNvGrpSpPr/>
                <p:nvPr/>
              </p:nvGrpSpPr>
              <p:grpSpPr>
                <a:xfrm>
                  <a:off x="7788087" y="2721205"/>
                  <a:ext cx="1961154" cy="2129171"/>
                  <a:chOff x="7762202" y="2772677"/>
                  <a:chExt cx="2089667" cy="2015985"/>
                </a:xfrm>
              </p:grpSpPr>
              <p:sp>
                <p:nvSpPr>
                  <p:cNvPr id="64" name="Text Box 2"/>
                  <p:cNvSpPr txBox="1">
                    <a:spLocks noChangeArrowheads="1"/>
                  </p:cNvSpPr>
                  <p:nvPr/>
                </p:nvSpPr>
                <p:spPr bwMode="auto">
                  <a:xfrm>
                    <a:off x="7762203" y="2772677"/>
                    <a:ext cx="2089666" cy="167745"/>
                  </a:xfrm>
                  <a:prstGeom prst="rect">
                    <a:avLst/>
                  </a:prstGeom>
                  <a:solidFill>
                    <a:schemeClr val="bg1"/>
                  </a:solidFill>
                  <a:ln w="6350">
                    <a:solidFill>
                      <a:srgbClr val="000000"/>
                    </a:solidFill>
                    <a:miter lim="800000"/>
                    <a:headEnd/>
                    <a:tailEnd/>
                  </a:ln>
                </p:spPr>
                <p:txBody>
                  <a:bodyPr rot="0" vert="horz" wrap="square" lIns="9145" tIns="9145" rIns="9145" bIns="9145" anchor="t" anchorCtr="0">
                    <a:noAutofit/>
                  </a:bodyPr>
                  <a:lstStyle/>
                  <a:p>
                    <a:pPr algn="ctr" defTabSz="457206"/>
                    <a:r>
                      <a:rPr lang="en-US" sz="900" b="1" dirty="0">
                        <a:latin typeface="Calibri" panose="020F0502020204030204" pitchFamily="34" charset="0"/>
                        <a:ea typeface="Calibri" panose="020F0502020204030204" pitchFamily="34" charset="0"/>
                        <a:cs typeface="Times New Roman" panose="02020603050405020304" pitchFamily="18" charset="0"/>
                      </a:rPr>
                      <a:t>12 MONTHS</a:t>
                    </a:r>
                  </a:p>
                </p:txBody>
              </p:sp>
              <p:sp>
                <p:nvSpPr>
                  <p:cNvPr id="66" name="Text Box 2"/>
                  <p:cNvSpPr txBox="1">
                    <a:spLocks noChangeArrowheads="1"/>
                  </p:cNvSpPr>
                  <p:nvPr/>
                </p:nvSpPr>
                <p:spPr bwMode="auto">
                  <a:xfrm>
                    <a:off x="7762202" y="2936806"/>
                    <a:ext cx="2089667" cy="1851856"/>
                  </a:xfrm>
                  <a:prstGeom prst="rect">
                    <a:avLst/>
                  </a:prstGeom>
                  <a:solidFill>
                    <a:schemeClr val="accent6">
                      <a:lumMod val="20000"/>
                      <a:lumOff val="80000"/>
                    </a:schemeClr>
                  </a:solidFill>
                  <a:ln w="9525">
                    <a:solidFill>
                      <a:srgbClr val="000000"/>
                    </a:solidFill>
                    <a:miter lim="800000"/>
                    <a:headEnd/>
                    <a:tailEnd/>
                  </a:ln>
                </p:spPr>
                <p:txBody>
                  <a:bodyPr rot="0" vert="horz" wrap="square" lIns="27433" tIns="45721" rIns="27433" bIns="45721" anchor="t" anchorCtr="0">
                    <a:noAutofit/>
                  </a:bodyPr>
                  <a:lstStyle/>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6.a. Return to Activity Monitoring Survey </a:t>
                    </a:r>
                    <a:r>
                      <a:rPr lang="en-US" sz="700" dirty="0">
                        <a:latin typeface="Calibri" panose="020F0502020204030204" pitchFamily="34" charset="0"/>
                        <a:ea typeface="Calibri" panose="020F0502020204030204" pitchFamily="34" charset="0"/>
                        <a:cs typeface="Times New Roman" panose="02020603050405020304" pitchFamily="18" charset="0"/>
                      </a:rPr>
                      <a:t>(11)</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   6.a.1. Return to Work Activity </a:t>
                    </a:r>
                    <a:r>
                      <a:rPr lang="en-US" sz="700" dirty="0">
                        <a:latin typeface="Calibri" panose="020F0502020204030204" pitchFamily="34" charset="0"/>
                        <a:ea typeface="Calibri" panose="020F0502020204030204" pitchFamily="34" charset="0"/>
                        <a:cs typeface="Times New Roman" panose="02020603050405020304" pitchFamily="18" charset="0"/>
                      </a:rPr>
                      <a:t>(4)</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   6.a.2. Return to Sports Activity </a:t>
                    </a:r>
                    <a:r>
                      <a:rPr lang="en-US" sz="700" dirty="0">
                        <a:latin typeface="Calibri" panose="020F0502020204030204" pitchFamily="34" charset="0"/>
                        <a:ea typeface="Calibri" panose="020F0502020204030204" pitchFamily="34" charset="0"/>
                        <a:cs typeface="Times New Roman" panose="02020603050405020304" pitchFamily="18" charset="0"/>
                      </a:rPr>
                      <a:t>(6)</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   6.a.3. Return to Military Activity </a:t>
                    </a:r>
                    <a:r>
                      <a:rPr lang="en-US" sz="700" dirty="0">
                        <a:latin typeface="Calibri" panose="020F0502020204030204" pitchFamily="34" charset="0"/>
                        <a:ea typeface="Calibri" panose="020F0502020204030204" pitchFamily="34" charset="0"/>
                        <a:cs typeface="Times New Roman" panose="02020603050405020304" pitchFamily="18" charset="0"/>
                      </a:rPr>
                      <a:t>(9)</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3.c. Cincinnati Occupational Rating Scale </a:t>
                    </a:r>
                    <a:r>
                      <a:rPr lang="en-US" sz="700" dirty="0">
                        <a:latin typeface="Calibri" panose="020F0502020204030204" pitchFamily="34" charset="0"/>
                        <a:ea typeface="Calibri" panose="020F0502020204030204" pitchFamily="34" charset="0"/>
                        <a:cs typeface="Times New Roman" panose="02020603050405020304" pitchFamily="18" charset="0"/>
                      </a:rPr>
                      <a:t>(9)</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3.d. Marx Activity Rating Scale </a:t>
                    </a:r>
                    <a:r>
                      <a:rPr lang="en-US" sz="700" dirty="0">
                        <a:latin typeface="Calibri" panose="020F0502020204030204" pitchFamily="34" charset="0"/>
                        <a:ea typeface="Calibri" panose="020F0502020204030204" pitchFamily="34" charset="0"/>
                        <a:cs typeface="Times New Roman" panose="02020603050405020304" pitchFamily="18" charset="0"/>
                      </a:rPr>
                      <a:t>(6)</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3.e. IKDC Subjective Knee Evaluation </a:t>
                    </a:r>
                    <a:r>
                      <a:rPr lang="en-US" sz="700" dirty="0">
                        <a:latin typeface="Calibri" panose="020F0502020204030204" pitchFamily="34" charset="0"/>
                        <a:ea typeface="Calibri" panose="020F0502020204030204" pitchFamily="34" charset="0"/>
                        <a:cs typeface="Times New Roman" panose="02020603050405020304" pitchFamily="18" charset="0"/>
                      </a:rPr>
                      <a:t>(21)</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3.g. Multi-Ligament Quality of Life Questionnaire </a:t>
                    </a:r>
                    <a:r>
                      <a:rPr lang="en-US" sz="700" dirty="0">
                        <a:latin typeface="Calibri" panose="020F0502020204030204" pitchFamily="34" charset="0"/>
                        <a:ea typeface="Calibri" panose="020F0502020204030204" pitchFamily="34" charset="0"/>
                        <a:cs typeface="Times New Roman" panose="02020603050405020304" pitchFamily="18" charset="0"/>
                      </a:rPr>
                      <a:t>(54)</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3.l. PROMIS Physical Function v.2 </a:t>
                    </a:r>
                    <a:r>
                      <a:rPr lang="en-US" sz="700" dirty="0">
                        <a:latin typeface="Calibri" panose="020F0502020204030204" pitchFamily="34" charset="0"/>
                        <a:ea typeface="Calibri" panose="020F0502020204030204" pitchFamily="34" charset="0"/>
                        <a:cs typeface="Times New Roman" panose="02020603050405020304" pitchFamily="18" charset="0"/>
                      </a:rPr>
                      <a:t>(4-12)</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3.h. PROMIS Global 10 </a:t>
                    </a:r>
                    <a:r>
                      <a:rPr lang="en-US" sz="700" dirty="0">
                        <a:latin typeface="Calibri" panose="020F0502020204030204" pitchFamily="34" charset="0"/>
                        <a:ea typeface="Calibri" panose="020F0502020204030204" pitchFamily="34" charset="0"/>
                        <a:cs typeface="Times New Roman" panose="02020603050405020304" pitchFamily="18" charset="0"/>
                      </a:rPr>
                      <a:t>(10)</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3.j. Tampa Scale for </a:t>
                    </a:r>
                    <a:r>
                      <a:rPr lang="en-US" sz="800" dirty="0" err="1">
                        <a:latin typeface="Calibri" panose="020F0502020204030204" pitchFamily="34" charset="0"/>
                        <a:ea typeface="Calibri" panose="020F0502020204030204" pitchFamily="34" charset="0"/>
                        <a:cs typeface="Times New Roman" panose="02020603050405020304" pitchFamily="18" charset="0"/>
                      </a:rPr>
                      <a:t>Kinesiophobia</a:t>
                    </a:r>
                    <a:r>
                      <a:rPr lang="en-US" sz="800" dirty="0">
                        <a:latin typeface="Calibri" panose="020F0502020204030204" pitchFamily="34" charset="0"/>
                        <a:ea typeface="Calibri" panose="020F0502020204030204" pitchFamily="34" charset="0"/>
                        <a:cs typeface="Times New Roman" panose="02020603050405020304" pitchFamily="18" charset="0"/>
                      </a:rPr>
                      <a:t> </a:t>
                    </a:r>
                    <a:r>
                      <a:rPr lang="en-US" sz="700" dirty="0">
                        <a:latin typeface="Calibri" panose="020F0502020204030204" pitchFamily="34" charset="0"/>
                        <a:ea typeface="Calibri" panose="020F0502020204030204" pitchFamily="34" charset="0"/>
                        <a:cs typeface="Times New Roman" panose="02020603050405020304" pitchFamily="18" charset="0"/>
                      </a:rPr>
                      <a:t>(17)</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4.i. Global Rating of Change/PASS </a:t>
                    </a:r>
                    <a:r>
                      <a:rPr lang="en-US" sz="700" dirty="0">
                        <a:latin typeface="Calibri" panose="020F0502020204030204" pitchFamily="34" charset="0"/>
                        <a:ea typeface="Calibri" panose="020F0502020204030204" pitchFamily="34" charset="0"/>
                        <a:cs typeface="Times New Roman" panose="02020603050405020304" pitchFamily="18" charset="0"/>
                      </a:rPr>
                      <a:t>(8)</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4.k. Additional Surgeries – Patient Reported</a:t>
                    </a:r>
                    <a:r>
                      <a:rPr lang="en-US" sz="700" dirty="0">
                        <a:latin typeface="Calibri" panose="020F0502020204030204" pitchFamily="34" charset="0"/>
                        <a:ea typeface="Calibri" panose="020F0502020204030204" pitchFamily="34" charset="0"/>
                        <a:cs typeface="Times New Roman" panose="02020603050405020304" pitchFamily="18" charset="0"/>
                      </a:rPr>
                      <a:t> (9)</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endParaRPr lang="en-US" sz="8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p>
                </p:txBody>
              </p:sp>
            </p:grpSp>
            <p:grpSp>
              <p:nvGrpSpPr>
                <p:cNvPr id="67" name="Group 66"/>
                <p:cNvGrpSpPr/>
                <p:nvPr/>
              </p:nvGrpSpPr>
              <p:grpSpPr>
                <a:xfrm>
                  <a:off x="9235450" y="5013942"/>
                  <a:ext cx="1966464" cy="1002749"/>
                  <a:chOff x="8050608" y="721344"/>
                  <a:chExt cx="1982490" cy="1002749"/>
                </a:xfrm>
              </p:grpSpPr>
              <p:sp>
                <p:nvSpPr>
                  <p:cNvPr id="68" name="Text Box 2"/>
                  <p:cNvSpPr txBox="1">
                    <a:spLocks noChangeArrowheads="1"/>
                  </p:cNvSpPr>
                  <p:nvPr/>
                </p:nvSpPr>
                <p:spPr bwMode="auto">
                  <a:xfrm>
                    <a:off x="8050608" y="855413"/>
                    <a:ext cx="1981982" cy="868680"/>
                  </a:xfrm>
                  <a:prstGeom prst="rect">
                    <a:avLst/>
                  </a:prstGeom>
                  <a:solidFill>
                    <a:schemeClr val="accent6">
                      <a:lumMod val="20000"/>
                      <a:lumOff val="80000"/>
                    </a:schemeClr>
                  </a:solidFill>
                  <a:ln w="9525">
                    <a:solidFill>
                      <a:srgbClr val="000000"/>
                    </a:solidFill>
                    <a:miter lim="800000"/>
                    <a:headEnd/>
                    <a:tailEnd/>
                  </a:ln>
                </p:spPr>
                <p:txBody>
                  <a:bodyPr rot="0" vert="horz" wrap="square" lIns="27433" tIns="45721" rIns="27433" bIns="45721" anchor="t" anchorCtr="0">
                    <a:noAutofit/>
                  </a:bodyPr>
                  <a:lstStyle/>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6.a. Return to Activity Monitoring Survey </a:t>
                    </a:r>
                    <a:r>
                      <a:rPr lang="en-US" sz="700" dirty="0">
                        <a:latin typeface="Calibri" panose="020F0502020204030204" pitchFamily="34" charset="0"/>
                        <a:ea typeface="Calibri" panose="020F0502020204030204" pitchFamily="34" charset="0"/>
                        <a:cs typeface="Times New Roman" panose="02020603050405020304" pitchFamily="18" charset="0"/>
                      </a:rPr>
                      <a:t>(11)</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   6.a.1. Return to Work Activity </a:t>
                    </a:r>
                    <a:r>
                      <a:rPr lang="en-US" sz="700" dirty="0">
                        <a:latin typeface="Calibri" panose="020F0502020204030204" pitchFamily="34" charset="0"/>
                        <a:ea typeface="Calibri" panose="020F0502020204030204" pitchFamily="34" charset="0"/>
                        <a:cs typeface="Times New Roman" panose="02020603050405020304" pitchFamily="18" charset="0"/>
                      </a:rPr>
                      <a:t>(4)</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   6.a.2. Return to Sports Activity </a:t>
                    </a:r>
                    <a:r>
                      <a:rPr lang="en-US" sz="700" dirty="0">
                        <a:latin typeface="Calibri" panose="020F0502020204030204" pitchFamily="34" charset="0"/>
                        <a:ea typeface="Calibri" panose="020F0502020204030204" pitchFamily="34" charset="0"/>
                        <a:cs typeface="Times New Roman" panose="02020603050405020304" pitchFamily="18" charset="0"/>
                      </a:rPr>
                      <a:t>(6)</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   6.a.3. Return to Military Activity </a:t>
                    </a:r>
                    <a:r>
                      <a:rPr lang="en-US" sz="700" dirty="0">
                        <a:latin typeface="Calibri" panose="020F0502020204030204" pitchFamily="34" charset="0"/>
                        <a:ea typeface="Calibri" panose="020F0502020204030204" pitchFamily="34" charset="0"/>
                        <a:cs typeface="Times New Roman" panose="02020603050405020304" pitchFamily="18" charset="0"/>
                      </a:rPr>
                      <a:t>(9)</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3.c. Cincinnati Occupational Rating Scale </a:t>
                    </a:r>
                    <a:r>
                      <a:rPr lang="en-US" sz="700" dirty="0">
                        <a:latin typeface="Calibri" panose="020F0502020204030204" pitchFamily="34" charset="0"/>
                        <a:ea typeface="Calibri" panose="020F0502020204030204" pitchFamily="34" charset="0"/>
                        <a:cs typeface="Times New Roman" panose="02020603050405020304" pitchFamily="18" charset="0"/>
                      </a:rPr>
                      <a:t>(9)</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3.d. Marx Activity Rating Scale </a:t>
                    </a:r>
                    <a:r>
                      <a:rPr lang="en-US" sz="700" dirty="0">
                        <a:latin typeface="Calibri" panose="020F0502020204030204" pitchFamily="34" charset="0"/>
                        <a:ea typeface="Calibri" panose="020F0502020204030204" pitchFamily="34" charset="0"/>
                        <a:cs typeface="Times New Roman" panose="02020603050405020304" pitchFamily="18" charset="0"/>
                      </a:rPr>
                      <a:t>(6)</a:t>
                    </a:r>
                    <a:endParaRPr lang="en-US" sz="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9" name="Text Box 2"/>
                  <p:cNvSpPr txBox="1">
                    <a:spLocks noChangeArrowheads="1"/>
                  </p:cNvSpPr>
                  <p:nvPr/>
                </p:nvSpPr>
                <p:spPr bwMode="auto">
                  <a:xfrm>
                    <a:off x="8051116" y="721344"/>
                    <a:ext cx="1981982" cy="173736"/>
                  </a:xfrm>
                  <a:prstGeom prst="rect">
                    <a:avLst/>
                  </a:prstGeom>
                  <a:solidFill>
                    <a:schemeClr val="bg1"/>
                  </a:solidFill>
                  <a:ln w="6350">
                    <a:solidFill>
                      <a:srgbClr val="000000"/>
                    </a:solidFill>
                    <a:miter lim="800000"/>
                    <a:headEnd/>
                    <a:tailEnd/>
                  </a:ln>
                </p:spPr>
                <p:txBody>
                  <a:bodyPr rot="0" vert="horz" wrap="square" lIns="9145" tIns="9145" rIns="9145" bIns="9145" anchor="t" anchorCtr="0">
                    <a:noAutofit/>
                  </a:bodyPr>
                  <a:lstStyle/>
                  <a:p>
                    <a:pPr algn="ctr" defTabSz="457206"/>
                    <a:r>
                      <a:rPr lang="en-US" sz="900" b="1" dirty="0">
                        <a:latin typeface="Calibri" panose="020F0502020204030204" pitchFamily="34" charset="0"/>
                        <a:ea typeface="Calibri" panose="020F0502020204030204" pitchFamily="34" charset="0"/>
                        <a:cs typeface="Times New Roman" panose="02020603050405020304" pitchFamily="18" charset="0"/>
                      </a:rPr>
                      <a:t>Monthly: 13 – 23 MONTHS</a:t>
                    </a:r>
                  </a:p>
                </p:txBody>
              </p:sp>
            </p:grpSp>
            <p:grpSp>
              <p:nvGrpSpPr>
                <p:cNvPr id="70" name="Group 69"/>
                <p:cNvGrpSpPr/>
                <p:nvPr/>
              </p:nvGrpSpPr>
              <p:grpSpPr>
                <a:xfrm>
                  <a:off x="9865885" y="2721811"/>
                  <a:ext cx="1964761" cy="2128565"/>
                  <a:chOff x="9965416" y="1191222"/>
                  <a:chExt cx="2120636" cy="2083915"/>
                </a:xfrm>
              </p:grpSpPr>
              <p:sp>
                <p:nvSpPr>
                  <p:cNvPr id="71" name="Text Box 2"/>
                  <p:cNvSpPr txBox="1">
                    <a:spLocks noChangeArrowheads="1"/>
                  </p:cNvSpPr>
                  <p:nvPr/>
                </p:nvSpPr>
                <p:spPr bwMode="auto">
                  <a:xfrm>
                    <a:off x="9965416" y="1358957"/>
                    <a:ext cx="2120636" cy="1916180"/>
                  </a:xfrm>
                  <a:prstGeom prst="rect">
                    <a:avLst/>
                  </a:prstGeom>
                  <a:solidFill>
                    <a:schemeClr val="accent6">
                      <a:lumMod val="20000"/>
                      <a:lumOff val="80000"/>
                    </a:schemeClr>
                  </a:solidFill>
                  <a:ln w="9525">
                    <a:solidFill>
                      <a:srgbClr val="000000"/>
                    </a:solidFill>
                    <a:miter lim="800000"/>
                    <a:headEnd/>
                    <a:tailEnd/>
                  </a:ln>
                </p:spPr>
                <p:txBody>
                  <a:bodyPr rot="0" vert="horz" wrap="square" lIns="27433" tIns="45721" rIns="27433" bIns="45721" anchor="t" anchorCtr="0">
                    <a:noAutofit/>
                  </a:bodyPr>
                  <a:lstStyle/>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6.a. Return to Activity Monitoring Survey </a:t>
                    </a:r>
                    <a:r>
                      <a:rPr lang="en-US" sz="700" dirty="0">
                        <a:latin typeface="Calibri" panose="020F0502020204030204" pitchFamily="34" charset="0"/>
                        <a:ea typeface="Calibri" panose="020F0502020204030204" pitchFamily="34" charset="0"/>
                        <a:cs typeface="Times New Roman" panose="02020603050405020304" pitchFamily="18" charset="0"/>
                      </a:rPr>
                      <a:t>(11)</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   6.a.1. Return to Work Activity </a:t>
                    </a:r>
                    <a:r>
                      <a:rPr lang="en-US" sz="700" dirty="0">
                        <a:latin typeface="Calibri" panose="020F0502020204030204" pitchFamily="34" charset="0"/>
                        <a:ea typeface="Calibri" panose="020F0502020204030204" pitchFamily="34" charset="0"/>
                        <a:cs typeface="Times New Roman" panose="02020603050405020304" pitchFamily="18" charset="0"/>
                      </a:rPr>
                      <a:t>(4)</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   6.a.2. Return to Sports Activity </a:t>
                    </a:r>
                    <a:r>
                      <a:rPr lang="en-US" sz="700" dirty="0">
                        <a:latin typeface="Calibri" panose="020F0502020204030204" pitchFamily="34" charset="0"/>
                        <a:ea typeface="Calibri" panose="020F0502020204030204" pitchFamily="34" charset="0"/>
                        <a:cs typeface="Times New Roman" panose="02020603050405020304" pitchFamily="18" charset="0"/>
                      </a:rPr>
                      <a:t>(6)</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   6.a.3. Return to Military Activity </a:t>
                    </a:r>
                    <a:r>
                      <a:rPr lang="en-US" sz="700" dirty="0">
                        <a:latin typeface="Calibri" panose="020F0502020204030204" pitchFamily="34" charset="0"/>
                        <a:ea typeface="Calibri" panose="020F0502020204030204" pitchFamily="34" charset="0"/>
                        <a:cs typeface="Times New Roman" panose="02020603050405020304" pitchFamily="18" charset="0"/>
                      </a:rPr>
                      <a:t>(9)</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3.c. Cincinnati Occupational Rating Scale </a:t>
                    </a:r>
                    <a:r>
                      <a:rPr lang="en-US" sz="700" dirty="0">
                        <a:latin typeface="Calibri" panose="020F0502020204030204" pitchFamily="34" charset="0"/>
                        <a:ea typeface="Calibri" panose="020F0502020204030204" pitchFamily="34" charset="0"/>
                        <a:cs typeface="Times New Roman" panose="02020603050405020304" pitchFamily="18" charset="0"/>
                      </a:rPr>
                      <a:t>(9)</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3.d. Marx Activity Rating Scale </a:t>
                    </a:r>
                    <a:r>
                      <a:rPr lang="en-US" sz="700" dirty="0">
                        <a:latin typeface="Calibri" panose="020F0502020204030204" pitchFamily="34" charset="0"/>
                        <a:ea typeface="Calibri" panose="020F0502020204030204" pitchFamily="34" charset="0"/>
                        <a:cs typeface="Times New Roman" panose="02020603050405020304" pitchFamily="18" charset="0"/>
                      </a:rPr>
                      <a:t>(6)</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3.e. IKDC Subjective Knee Evaluation </a:t>
                    </a:r>
                    <a:r>
                      <a:rPr lang="en-US" sz="700" dirty="0">
                        <a:latin typeface="Calibri" panose="020F0502020204030204" pitchFamily="34" charset="0"/>
                        <a:ea typeface="Calibri" panose="020F0502020204030204" pitchFamily="34" charset="0"/>
                        <a:cs typeface="Times New Roman" panose="02020603050405020304" pitchFamily="18" charset="0"/>
                      </a:rPr>
                      <a:t>(21)</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3.g. Multi-Ligament Quality of Life Questionnaire </a:t>
                    </a:r>
                    <a:r>
                      <a:rPr lang="en-US" sz="700" dirty="0">
                        <a:latin typeface="Calibri" panose="020F0502020204030204" pitchFamily="34" charset="0"/>
                        <a:ea typeface="Calibri" panose="020F0502020204030204" pitchFamily="34" charset="0"/>
                        <a:cs typeface="Times New Roman" panose="02020603050405020304" pitchFamily="18" charset="0"/>
                      </a:rPr>
                      <a:t>(54)</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3.l. PROMIS Physical Function v.2 </a:t>
                    </a:r>
                    <a:r>
                      <a:rPr lang="en-US" sz="700" dirty="0">
                        <a:latin typeface="Calibri" panose="020F0502020204030204" pitchFamily="34" charset="0"/>
                        <a:ea typeface="Calibri" panose="020F0502020204030204" pitchFamily="34" charset="0"/>
                        <a:cs typeface="Times New Roman" panose="02020603050405020304" pitchFamily="18" charset="0"/>
                      </a:rPr>
                      <a:t>(4-12)</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3.h. PROMIS Global 10 </a:t>
                    </a:r>
                    <a:r>
                      <a:rPr lang="en-US" sz="700" dirty="0">
                        <a:latin typeface="Calibri" panose="020F0502020204030204" pitchFamily="34" charset="0"/>
                        <a:ea typeface="Calibri" panose="020F0502020204030204" pitchFamily="34" charset="0"/>
                        <a:cs typeface="Times New Roman" panose="02020603050405020304" pitchFamily="18" charset="0"/>
                      </a:rPr>
                      <a:t>(10)</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3.j. Tampa Scale for </a:t>
                    </a:r>
                    <a:r>
                      <a:rPr lang="en-US" sz="800" dirty="0" err="1">
                        <a:latin typeface="Calibri" panose="020F0502020204030204" pitchFamily="34" charset="0"/>
                        <a:ea typeface="Calibri" panose="020F0502020204030204" pitchFamily="34" charset="0"/>
                        <a:cs typeface="Times New Roman" panose="02020603050405020304" pitchFamily="18" charset="0"/>
                      </a:rPr>
                      <a:t>Kinesiophobia</a:t>
                    </a:r>
                    <a:r>
                      <a:rPr lang="en-US" sz="800" dirty="0">
                        <a:latin typeface="Calibri" panose="020F0502020204030204" pitchFamily="34" charset="0"/>
                        <a:ea typeface="Calibri" panose="020F0502020204030204" pitchFamily="34" charset="0"/>
                        <a:cs typeface="Times New Roman" panose="02020603050405020304" pitchFamily="18" charset="0"/>
                      </a:rPr>
                      <a:t> </a:t>
                    </a:r>
                    <a:r>
                      <a:rPr lang="en-US" sz="700" dirty="0">
                        <a:latin typeface="Calibri" panose="020F0502020204030204" pitchFamily="34" charset="0"/>
                        <a:ea typeface="Calibri" panose="020F0502020204030204" pitchFamily="34" charset="0"/>
                        <a:cs typeface="Times New Roman" panose="02020603050405020304" pitchFamily="18" charset="0"/>
                      </a:rPr>
                      <a:t>(17)</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4.i. Global Rating of Change/PASS </a:t>
                    </a:r>
                    <a:r>
                      <a:rPr lang="en-US" sz="700" dirty="0">
                        <a:latin typeface="Calibri" panose="020F0502020204030204" pitchFamily="34" charset="0"/>
                        <a:ea typeface="Calibri" panose="020F0502020204030204" pitchFamily="34" charset="0"/>
                        <a:cs typeface="Times New Roman" panose="02020603050405020304" pitchFamily="18" charset="0"/>
                      </a:rPr>
                      <a:t>(8)</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4.k. Additional Surgeries – Patient Reported</a:t>
                    </a:r>
                    <a:r>
                      <a:rPr lang="en-US" sz="700" dirty="0">
                        <a:latin typeface="Calibri" panose="020F0502020204030204" pitchFamily="34" charset="0"/>
                        <a:ea typeface="Calibri" panose="020F0502020204030204" pitchFamily="34" charset="0"/>
                        <a:cs typeface="Times New Roman" panose="02020603050405020304" pitchFamily="18" charset="0"/>
                      </a:rPr>
                      <a:t> (9)</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2" name="Text Box 2"/>
                  <p:cNvSpPr txBox="1">
                    <a:spLocks noChangeArrowheads="1"/>
                  </p:cNvSpPr>
                  <p:nvPr/>
                </p:nvSpPr>
                <p:spPr bwMode="auto">
                  <a:xfrm>
                    <a:off x="9965416" y="1191222"/>
                    <a:ext cx="2120636" cy="167745"/>
                  </a:xfrm>
                  <a:prstGeom prst="rect">
                    <a:avLst/>
                  </a:prstGeom>
                  <a:solidFill>
                    <a:schemeClr val="bg1"/>
                  </a:solidFill>
                  <a:ln w="6350">
                    <a:solidFill>
                      <a:srgbClr val="000000"/>
                    </a:solidFill>
                    <a:miter lim="800000"/>
                    <a:headEnd/>
                    <a:tailEnd/>
                  </a:ln>
                </p:spPr>
                <p:txBody>
                  <a:bodyPr rot="0" vert="horz" wrap="square" lIns="9145" tIns="9145" rIns="9145" bIns="9145" anchor="t" anchorCtr="0">
                    <a:noAutofit/>
                  </a:bodyPr>
                  <a:lstStyle/>
                  <a:p>
                    <a:pPr algn="ctr" defTabSz="457206"/>
                    <a:r>
                      <a:rPr lang="en-US" sz="900" b="1" dirty="0">
                        <a:latin typeface="Calibri" panose="020F0502020204030204" pitchFamily="34" charset="0"/>
                        <a:ea typeface="Calibri" panose="020F0502020204030204" pitchFamily="34" charset="0"/>
                        <a:cs typeface="Times New Roman" panose="02020603050405020304" pitchFamily="18" charset="0"/>
                      </a:rPr>
                      <a:t>24 MONTHS</a:t>
                    </a:r>
                  </a:p>
                </p:txBody>
              </p:sp>
            </p:grpSp>
          </p:grpSp>
          <p:sp>
            <p:nvSpPr>
              <p:cNvPr id="89" name="Text Box 2"/>
              <p:cNvSpPr txBox="1">
                <a:spLocks noChangeArrowheads="1"/>
              </p:cNvSpPr>
              <p:nvPr/>
            </p:nvSpPr>
            <p:spPr bwMode="auto">
              <a:xfrm>
                <a:off x="6255410" y="2848188"/>
                <a:ext cx="4890899" cy="139612"/>
              </a:xfrm>
              <a:prstGeom prst="rect">
                <a:avLst/>
              </a:prstGeom>
              <a:solidFill>
                <a:schemeClr val="accent6">
                  <a:lumMod val="60000"/>
                  <a:lumOff val="40000"/>
                </a:schemeClr>
              </a:solidFill>
              <a:ln w="6350">
                <a:solidFill>
                  <a:schemeClr val="accent6">
                    <a:lumMod val="60000"/>
                    <a:lumOff val="40000"/>
                  </a:schemeClr>
                </a:solidFill>
                <a:miter lim="800000"/>
                <a:headEnd/>
                <a:tailEnd/>
              </a:ln>
            </p:spPr>
            <p:txBody>
              <a:bodyPr rot="0" vert="horz" wrap="square" lIns="18288" tIns="18288" rIns="18288" bIns="18288" anchor="t" anchorCtr="0">
                <a:noAutofit/>
              </a:bodyPr>
              <a:lstStyle/>
              <a:p>
                <a:pPr algn="ctr">
                  <a:lnSpc>
                    <a:spcPct val="107000"/>
                  </a:lnSpc>
                </a:pPr>
                <a:r>
                  <a:rPr lang="en-US" sz="1051" b="1" dirty="0">
                    <a:latin typeface="Calibri" panose="020F0502020204030204" pitchFamily="34" charset="0"/>
                    <a:ea typeface="Calibri" panose="020F0502020204030204" pitchFamily="34" charset="0"/>
                    <a:cs typeface="Times New Roman" panose="02020603050405020304" pitchFamily="18" charset="0"/>
                  </a:rPr>
                  <a:t>Timeline from RANDOMIZATION – PROs Completed Remotely for Research Purposes</a:t>
                </a:r>
              </a:p>
            </p:txBody>
          </p:sp>
        </p:grpSp>
        <p:sp>
          <p:nvSpPr>
            <p:cNvPr id="99" name="Bent-Up Arrow 98"/>
            <p:cNvSpPr/>
            <p:nvPr/>
          </p:nvSpPr>
          <p:spPr>
            <a:xfrm rot="5400000">
              <a:off x="5832451" y="5316854"/>
              <a:ext cx="398163" cy="402336"/>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0" name="Bent-Up Arrow 99"/>
            <p:cNvSpPr/>
            <p:nvPr/>
          </p:nvSpPr>
          <p:spPr>
            <a:xfrm>
              <a:off x="8249335" y="5299125"/>
              <a:ext cx="398163" cy="402336"/>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1" name="Bent-Up Arrow 100"/>
            <p:cNvSpPr/>
            <p:nvPr/>
          </p:nvSpPr>
          <p:spPr>
            <a:xfrm rot="5400000">
              <a:off x="8804230" y="5323504"/>
              <a:ext cx="398163" cy="402336"/>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2" name="Bent-Up Arrow 101"/>
            <p:cNvSpPr/>
            <p:nvPr/>
          </p:nvSpPr>
          <p:spPr>
            <a:xfrm>
              <a:off x="11244178" y="5299125"/>
              <a:ext cx="398163" cy="402336"/>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103" name="Right Arrow 102"/>
          <p:cNvSpPr/>
          <p:nvPr/>
        </p:nvSpPr>
        <p:spPr>
          <a:xfrm>
            <a:off x="2592684" y="5934783"/>
            <a:ext cx="289124" cy="1582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5" name="Right Arrow 104"/>
          <p:cNvSpPr/>
          <p:nvPr/>
        </p:nvSpPr>
        <p:spPr>
          <a:xfrm rot="-5400000">
            <a:off x="3855157" y="5167810"/>
            <a:ext cx="170366" cy="1784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6" name="Rectangle 105"/>
          <p:cNvSpPr/>
          <p:nvPr/>
        </p:nvSpPr>
        <p:spPr>
          <a:xfrm>
            <a:off x="10331156" y="115765"/>
            <a:ext cx="1563417" cy="200055"/>
          </a:xfrm>
          <a:prstGeom prst="rect">
            <a:avLst/>
          </a:prstGeom>
        </p:spPr>
        <p:txBody>
          <a:bodyPr wrap="square">
            <a:spAutoFit/>
          </a:bodyPr>
          <a:lstStyle/>
          <a:p>
            <a:pPr>
              <a:defRPr/>
            </a:pPr>
            <a:r>
              <a:rPr lang="en-US" sz="700" b="1" u="sng" dirty="0">
                <a:latin typeface="Calibri" panose="020F0502020204030204" pitchFamily="34" charset="0"/>
                <a:ea typeface="Calibri" panose="020F0502020204030204" pitchFamily="34" charset="0"/>
                <a:cs typeface="Times New Roman" panose="02020603050405020304" pitchFamily="18" charset="0"/>
              </a:rPr>
              <a:t>(# of fields for each form in </a:t>
            </a:r>
            <a:r>
              <a:rPr lang="en-US" sz="700" b="1" u="sng" dirty="0" err="1">
                <a:latin typeface="Calibri" panose="020F0502020204030204" pitchFamily="34" charset="0"/>
                <a:ea typeface="Calibri" panose="020F0502020204030204" pitchFamily="34" charset="0"/>
                <a:cs typeface="Times New Roman" panose="02020603050405020304" pitchFamily="18" charset="0"/>
              </a:rPr>
              <a:t>RedCap</a:t>
            </a:r>
            <a:r>
              <a:rPr lang="en-US" sz="700" b="1" u="sng" dirty="0">
                <a:latin typeface="Calibri" panose="020F0502020204030204" pitchFamily="34" charset="0"/>
                <a:ea typeface="Calibri" panose="020F0502020204030204" pitchFamily="34" charset="0"/>
                <a:cs typeface="Times New Roman" panose="02020603050405020304" pitchFamily="18" charset="0"/>
              </a:rPr>
              <a:t>)</a:t>
            </a:r>
          </a:p>
        </p:txBody>
      </p:sp>
      <p:sp>
        <p:nvSpPr>
          <p:cNvPr id="107" name="Right Arrow 106"/>
          <p:cNvSpPr/>
          <p:nvPr/>
        </p:nvSpPr>
        <p:spPr>
          <a:xfrm rot="-5400000">
            <a:off x="3909949" y="1878658"/>
            <a:ext cx="160190" cy="1597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4" name="Text Box 2"/>
          <p:cNvSpPr txBox="1">
            <a:spLocks noChangeArrowheads="1"/>
          </p:cNvSpPr>
          <p:nvPr/>
        </p:nvSpPr>
        <p:spPr bwMode="auto">
          <a:xfrm>
            <a:off x="6199546" y="5016439"/>
            <a:ext cx="1965961" cy="173737"/>
          </a:xfrm>
          <a:prstGeom prst="rect">
            <a:avLst/>
          </a:prstGeom>
          <a:solidFill>
            <a:schemeClr val="bg1"/>
          </a:solidFill>
          <a:ln w="6350">
            <a:solidFill>
              <a:srgbClr val="000000"/>
            </a:solidFill>
            <a:miter lim="800000"/>
            <a:headEnd/>
            <a:tailEnd/>
          </a:ln>
        </p:spPr>
        <p:txBody>
          <a:bodyPr rot="0" vert="horz" wrap="square" lIns="9145" tIns="9145" rIns="9145" bIns="9145" anchor="t" anchorCtr="0">
            <a:noAutofit/>
          </a:bodyPr>
          <a:lstStyle/>
          <a:p>
            <a:pPr algn="ctr" defTabSz="457206"/>
            <a:r>
              <a:rPr lang="en-US" sz="900" b="1" dirty="0">
                <a:latin typeface="Calibri" panose="020F0502020204030204" pitchFamily="34" charset="0"/>
                <a:ea typeface="Calibri" panose="020F0502020204030204" pitchFamily="34" charset="0"/>
                <a:cs typeface="Times New Roman" panose="02020603050405020304" pitchFamily="18" charset="0"/>
              </a:rPr>
              <a:t>Monthly: 7 – 11 MONTHS</a:t>
            </a:r>
          </a:p>
        </p:txBody>
      </p:sp>
      <p:sp>
        <p:nvSpPr>
          <p:cNvPr id="108" name="Right Arrow 107"/>
          <p:cNvSpPr/>
          <p:nvPr/>
        </p:nvSpPr>
        <p:spPr>
          <a:xfrm>
            <a:off x="7347160" y="1234536"/>
            <a:ext cx="409449" cy="2007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45" name="Group 44"/>
          <p:cNvGrpSpPr/>
          <p:nvPr/>
        </p:nvGrpSpPr>
        <p:grpSpPr>
          <a:xfrm>
            <a:off x="3125675" y="2019637"/>
            <a:ext cx="1784789" cy="981474"/>
            <a:chOff x="3035124" y="212596"/>
            <a:chExt cx="1662208" cy="1040401"/>
          </a:xfrm>
        </p:grpSpPr>
        <p:sp>
          <p:nvSpPr>
            <p:cNvPr id="46" name="Text Box 2"/>
            <p:cNvSpPr txBox="1">
              <a:spLocks noChangeArrowheads="1"/>
            </p:cNvSpPr>
            <p:nvPr/>
          </p:nvSpPr>
          <p:spPr bwMode="auto">
            <a:xfrm>
              <a:off x="3035124" y="374494"/>
              <a:ext cx="1662207" cy="878503"/>
            </a:xfrm>
            <a:prstGeom prst="rect">
              <a:avLst/>
            </a:prstGeom>
            <a:solidFill>
              <a:schemeClr val="bg1">
                <a:lumMod val="85000"/>
              </a:schemeClr>
            </a:solidFill>
            <a:ln w="9525">
              <a:solidFill>
                <a:srgbClr val="000000"/>
              </a:solidFill>
              <a:miter lim="800000"/>
              <a:headEnd/>
              <a:tailEnd/>
            </a:ln>
          </p:spPr>
          <p:txBody>
            <a:bodyPr rot="0" vert="horz" wrap="none" lIns="27433" tIns="45721" rIns="27433" bIns="45721" anchor="t" anchorCtr="0">
              <a:noAutofit/>
            </a:bodyPr>
            <a:lstStyle/>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4.h. Clinical Visit form </a:t>
              </a:r>
              <a:r>
                <a:rPr lang="en-US" sz="700" dirty="0">
                  <a:latin typeface="Calibri" panose="020F0502020204030204" pitchFamily="34" charset="0"/>
                  <a:ea typeface="Calibri" panose="020F0502020204030204" pitchFamily="34" charset="0"/>
                  <a:cs typeface="Times New Roman" panose="02020603050405020304" pitchFamily="18" charset="0"/>
                </a:rPr>
                <a:t>(154)</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4.j. Additional Surgeries (clinical) </a:t>
              </a:r>
              <a:r>
                <a:rPr lang="en-US" sz="700" dirty="0">
                  <a:latin typeface="Calibri" panose="020F0502020204030204" pitchFamily="34" charset="0"/>
                  <a:ea typeface="Calibri" panose="020F0502020204030204" pitchFamily="34" charset="0"/>
                  <a:cs typeface="Times New Roman" panose="02020603050405020304" pitchFamily="18" charset="0"/>
                </a:rPr>
                <a:t>(21)</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4.f. Complications Reporting </a:t>
              </a:r>
              <a:r>
                <a:rPr lang="en-US" sz="700" dirty="0">
                  <a:latin typeface="Calibri" panose="020F0502020204030204" pitchFamily="34" charset="0"/>
                  <a:ea typeface="Calibri" panose="020F0502020204030204" pitchFamily="34" charset="0"/>
                  <a:cs typeface="Times New Roman" panose="02020603050405020304" pitchFamily="18" charset="0"/>
                </a:rPr>
                <a:t>(12) </a:t>
              </a:r>
              <a:r>
                <a:rPr lang="en-US" sz="8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5.a. Physical Therapy Case Report </a:t>
              </a:r>
              <a:r>
                <a:rPr lang="en-US" sz="700" dirty="0">
                  <a:latin typeface="Calibri" panose="020F0502020204030204" pitchFamily="34" charset="0"/>
                  <a:ea typeface="Calibri" panose="020F0502020204030204" pitchFamily="34" charset="0"/>
                  <a:cs typeface="Times New Roman" panose="02020603050405020304" pitchFamily="18" charset="0"/>
                </a:rPr>
                <a:t>(39)</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5.b. Patient Reported Rehabilitation </a:t>
              </a:r>
              <a:r>
                <a:rPr lang="en-US" sz="700" dirty="0">
                  <a:latin typeface="Calibri" panose="020F0502020204030204" pitchFamily="34" charset="0"/>
                  <a:ea typeface="Calibri" panose="020F0502020204030204" pitchFamily="34" charset="0"/>
                  <a:cs typeface="Times New Roman" panose="02020603050405020304" pitchFamily="18" charset="0"/>
                </a:rPr>
                <a:t>(36)</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5.c. Post-Operative Home Exercise Log </a:t>
              </a:r>
              <a:r>
                <a:rPr lang="en-US" sz="700" dirty="0">
                  <a:latin typeface="Calibri" panose="020F0502020204030204" pitchFamily="34" charset="0"/>
                  <a:ea typeface="Calibri" panose="020F0502020204030204" pitchFamily="34" charset="0"/>
                  <a:cs typeface="Times New Roman" panose="02020603050405020304" pitchFamily="18" charset="0"/>
                </a:rPr>
                <a:t>(97)</a:t>
              </a:r>
              <a:endParaRPr lang="en-US" sz="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 Box 2"/>
            <p:cNvSpPr txBox="1">
              <a:spLocks noChangeArrowheads="1"/>
            </p:cNvSpPr>
            <p:nvPr/>
          </p:nvSpPr>
          <p:spPr bwMode="auto">
            <a:xfrm>
              <a:off x="3035125" y="212596"/>
              <a:ext cx="1662207" cy="198704"/>
            </a:xfrm>
            <a:prstGeom prst="rect">
              <a:avLst/>
            </a:prstGeom>
            <a:solidFill>
              <a:srgbClr val="FFFFFF"/>
            </a:solidFill>
            <a:ln w="6350">
              <a:solidFill>
                <a:srgbClr val="000000"/>
              </a:solidFill>
              <a:miter lim="800000"/>
              <a:headEnd/>
              <a:tailEnd/>
            </a:ln>
          </p:spPr>
          <p:txBody>
            <a:bodyPr rot="0" vert="horz" wrap="square" lIns="27433" tIns="45721" rIns="27433" bIns="45721" anchor="t" anchorCtr="0">
              <a:noAutofit/>
            </a:bodyPr>
            <a:lstStyle/>
            <a:p>
              <a:pPr algn="ctr" defTabSz="457206"/>
              <a:r>
                <a:rPr lang="en-US" sz="900" b="1" dirty="0">
                  <a:latin typeface="Calibri" panose="020F0502020204030204" pitchFamily="34" charset="0"/>
                  <a:ea typeface="Calibri" panose="020F0502020204030204" pitchFamily="34" charset="0"/>
                  <a:cs typeface="Times New Roman" panose="02020603050405020304" pitchFamily="18" charset="0"/>
                </a:rPr>
                <a:t>1 MONTH</a:t>
              </a:r>
            </a:p>
          </p:txBody>
        </p:sp>
      </p:grpSp>
      <p:sp>
        <p:nvSpPr>
          <p:cNvPr id="11" name="Slide Number Placeholder 10">
            <a:extLst>
              <a:ext uri="{FF2B5EF4-FFF2-40B4-BE49-F238E27FC236}">
                <a16:creationId xmlns:a16="http://schemas.microsoft.com/office/drawing/2014/main" id="{67C564DD-1E04-4E00-86B1-3B23D26D595A}"/>
              </a:ext>
            </a:extLst>
          </p:cNvPr>
          <p:cNvSpPr>
            <a:spLocks noGrp="1"/>
          </p:cNvSpPr>
          <p:nvPr>
            <p:ph type="sldNum" sz="quarter" idx="12"/>
          </p:nvPr>
        </p:nvSpPr>
        <p:spPr/>
        <p:txBody>
          <a:bodyPr/>
          <a:lstStyle/>
          <a:p>
            <a:fld id="{9BB0B7C1-C102-46D1-98C5-5A24EBF6B043}" type="slidenum">
              <a:rPr lang="en-US" smtClean="0"/>
              <a:t>25</a:t>
            </a:fld>
            <a:endParaRPr lang="en-US"/>
          </a:p>
        </p:txBody>
      </p:sp>
    </p:spTree>
    <p:extLst>
      <p:ext uri="{BB962C8B-B14F-4D97-AF65-F5344CB8AC3E}">
        <p14:creationId xmlns:p14="http://schemas.microsoft.com/office/powerpoint/2010/main" val="349434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37352"/>
          </a:xfrm>
        </p:spPr>
        <p:txBody>
          <a:bodyPr/>
          <a:lstStyle/>
          <a:p>
            <a:r>
              <a:rPr lang="en-US" b="1" dirty="0">
                <a:solidFill>
                  <a:schemeClr val="accent1">
                    <a:lumMod val="50000"/>
                  </a:schemeClr>
                </a:solidFill>
                <a:latin typeface="+mn-lt"/>
              </a:rPr>
              <a:t>ICS Survey Reminders – Technical Algorithm</a:t>
            </a:r>
          </a:p>
        </p:txBody>
      </p:sp>
      <p:sp>
        <p:nvSpPr>
          <p:cNvPr id="4" name="Rectangle 3"/>
          <p:cNvSpPr/>
          <p:nvPr/>
        </p:nvSpPr>
        <p:spPr>
          <a:xfrm>
            <a:off x="7315200" y="1534113"/>
            <a:ext cx="4245166" cy="698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REDCap</a:t>
            </a:r>
            <a:r>
              <a:rPr lang="en-US" dirty="0"/>
              <a:t> Server</a:t>
            </a:r>
          </a:p>
        </p:txBody>
      </p:sp>
      <p:sp>
        <p:nvSpPr>
          <p:cNvPr id="5" name="Rectangle 4"/>
          <p:cNvSpPr/>
          <p:nvPr/>
        </p:nvSpPr>
        <p:spPr>
          <a:xfrm>
            <a:off x="6853053" y="5341382"/>
            <a:ext cx="4500747" cy="560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Server hosing Custom Web Application (.NET)</a:t>
            </a:r>
          </a:p>
        </p:txBody>
      </p:sp>
      <p:sp>
        <p:nvSpPr>
          <p:cNvPr id="6" name="Rectangle 5"/>
          <p:cNvSpPr/>
          <p:nvPr/>
        </p:nvSpPr>
        <p:spPr>
          <a:xfrm>
            <a:off x="7315200" y="2232561"/>
            <a:ext cx="4245166" cy="46313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REDCap</a:t>
            </a:r>
            <a:r>
              <a:rPr lang="en-US" dirty="0"/>
              <a:t> API</a:t>
            </a:r>
          </a:p>
        </p:txBody>
      </p:sp>
      <p:sp>
        <p:nvSpPr>
          <p:cNvPr id="7" name="Can 6"/>
          <p:cNvSpPr/>
          <p:nvPr/>
        </p:nvSpPr>
        <p:spPr>
          <a:xfrm>
            <a:off x="9797144" y="5899192"/>
            <a:ext cx="1211280" cy="87326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SQL Database</a:t>
            </a:r>
          </a:p>
        </p:txBody>
      </p:sp>
      <p:cxnSp>
        <p:nvCxnSpPr>
          <p:cNvPr id="9" name="Straight Arrow Connector 8"/>
          <p:cNvCxnSpPr/>
          <p:nvPr/>
        </p:nvCxnSpPr>
        <p:spPr>
          <a:xfrm flipH="1">
            <a:off x="10141527" y="2754630"/>
            <a:ext cx="11876" cy="2598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452250" y="2858316"/>
            <a:ext cx="2238016" cy="1815882"/>
          </a:xfrm>
          <a:prstGeom prst="rect">
            <a:avLst/>
          </a:prstGeom>
          <a:noFill/>
        </p:spPr>
        <p:txBody>
          <a:bodyPr wrap="square" rtlCol="0">
            <a:spAutoFit/>
          </a:bodyPr>
          <a:lstStyle/>
          <a:p>
            <a:r>
              <a:rPr lang="en-US" sz="1400" b="1" dirty="0"/>
              <a:t>Step 2</a:t>
            </a:r>
            <a:r>
              <a:rPr lang="en-US" sz="1400" dirty="0"/>
              <a:t>: Application looks up PID for GUID, and calculates if it is indeed time to take the survey(s) based on randomization date.  If not, send user an error message.  If so, get </a:t>
            </a:r>
            <a:r>
              <a:rPr lang="en-US" sz="1400" dirty="0" err="1"/>
              <a:t>REDCap</a:t>
            </a:r>
            <a:r>
              <a:rPr lang="en-US" sz="1400" dirty="0"/>
              <a:t> survey link from </a:t>
            </a:r>
            <a:r>
              <a:rPr lang="en-US" sz="1400" dirty="0" err="1"/>
              <a:t>REDCap</a:t>
            </a:r>
            <a:r>
              <a:rPr lang="en-US" sz="1400" dirty="0"/>
              <a:t> server.</a:t>
            </a:r>
          </a:p>
        </p:txBody>
      </p:sp>
      <p:cxnSp>
        <p:nvCxnSpPr>
          <p:cNvPr id="12" name="Straight Arrow Connector 11"/>
          <p:cNvCxnSpPr/>
          <p:nvPr/>
        </p:nvCxnSpPr>
        <p:spPr>
          <a:xfrm flipH="1" flipV="1">
            <a:off x="7455215" y="2719443"/>
            <a:ext cx="17817" cy="2621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153403" y="3253509"/>
            <a:ext cx="1341912" cy="1169551"/>
          </a:xfrm>
          <a:prstGeom prst="rect">
            <a:avLst/>
          </a:prstGeom>
          <a:noFill/>
        </p:spPr>
        <p:txBody>
          <a:bodyPr wrap="square" rtlCol="0">
            <a:spAutoFit/>
          </a:bodyPr>
          <a:lstStyle/>
          <a:p>
            <a:r>
              <a:rPr lang="en-US" sz="1400" b="1" dirty="0"/>
              <a:t>Step 3: </a:t>
            </a:r>
            <a:r>
              <a:rPr lang="en-US" sz="1400" dirty="0" err="1"/>
              <a:t>REDCap</a:t>
            </a:r>
            <a:r>
              <a:rPr lang="en-US" sz="1400" dirty="0"/>
              <a:t> sends application survey link for participant. </a:t>
            </a:r>
          </a:p>
        </p:txBody>
      </p:sp>
      <p:sp>
        <p:nvSpPr>
          <p:cNvPr id="14" name="Rectangle 13"/>
          <p:cNvSpPr/>
          <p:nvPr/>
        </p:nvSpPr>
        <p:spPr>
          <a:xfrm>
            <a:off x="95003" y="1569739"/>
            <a:ext cx="1222168" cy="5202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Participant</a:t>
            </a:r>
          </a:p>
        </p:txBody>
      </p:sp>
      <p:cxnSp>
        <p:nvCxnSpPr>
          <p:cNvPr id="16" name="Straight Arrow Connector 15"/>
          <p:cNvCxnSpPr>
            <a:endCxn id="4" idx="1"/>
          </p:cNvCxnSpPr>
          <p:nvPr/>
        </p:nvCxnSpPr>
        <p:spPr>
          <a:xfrm>
            <a:off x="1317171" y="1869834"/>
            <a:ext cx="5998029" cy="13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015836" y="1869835"/>
            <a:ext cx="4600699" cy="738664"/>
          </a:xfrm>
          <a:prstGeom prst="rect">
            <a:avLst/>
          </a:prstGeom>
          <a:noFill/>
        </p:spPr>
        <p:txBody>
          <a:bodyPr wrap="square" rtlCol="0">
            <a:spAutoFit/>
          </a:bodyPr>
          <a:lstStyle/>
          <a:p>
            <a:r>
              <a:rPr lang="en-US" sz="1400" b="1" dirty="0"/>
              <a:t>Step 5</a:t>
            </a:r>
            <a:r>
              <a:rPr lang="en-US" sz="1400" dirty="0"/>
              <a:t>: The participant’s browser automatically follows the survey link (sent to it in Step 4) and retrieves the </a:t>
            </a:r>
            <a:r>
              <a:rPr lang="en-US" sz="1400" dirty="0" err="1"/>
              <a:t>REDCap</a:t>
            </a:r>
            <a:r>
              <a:rPr lang="en-US" sz="1400" dirty="0"/>
              <a:t> survey as normal.</a:t>
            </a:r>
          </a:p>
        </p:txBody>
      </p:sp>
      <p:cxnSp>
        <p:nvCxnSpPr>
          <p:cNvPr id="19" name="Elbow Connector 18"/>
          <p:cNvCxnSpPr>
            <a:stCxn id="14" idx="3"/>
            <a:endCxn id="5" idx="1"/>
          </p:cNvCxnSpPr>
          <p:nvPr/>
        </p:nvCxnSpPr>
        <p:spPr>
          <a:xfrm>
            <a:off x="1317171" y="3819015"/>
            <a:ext cx="5535882" cy="180242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34881" y="3880032"/>
            <a:ext cx="2032663" cy="1169551"/>
          </a:xfrm>
          <a:prstGeom prst="rect">
            <a:avLst/>
          </a:prstGeom>
          <a:noFill/>
        </p:spPr>
        <p:txBody>
          <a:bodyPr wrap="square" rtlCol="0">
            <a:spAutoFit/>
          </a:bodyPr>
          <a:lstStyle/>
          <a:p>
            <a:r>
              <a:rPr lang="en-US" sz="1400" b="1" dirty="0"/>
              <a:t>Step 1</a:t>
            </a:r>
            <a:r>
              <a:rPr lang="en-US" sz="1400" dirty="0"/>
              <a:t>: Participant is reminded by their calendar application and follows link. The link has the participants GUID.</a:t>
            </a:r>
          </a:p>
        </p:txBody>
      </p:sp>
      <p:sp>
        <p:nvSpPr>
          <p:cNvPr id="23" name="TextBox 22"/>
          <p:cNvSpPr txBox="1"/>
          <p:nvPr/>
        </p:nvSpPr>
        <p:spPr>
          <a:xfrm>
            <a:off x="1864426" y="5787088"/>
            <a:ext cx="4880261" cy="738664"/>
          </a:xfrm>
          <a:prstGeom prst="rect">
            <a:avLst/>
          </a:prstGeom>
          <a:noFill/>
        </p:spPr>
        <p:txBody>
          <a:bodyPr wrap="square" rtlCol="0">
            <a:spAutoFit/>
          </a:bodyPr>
          <a:lstStyle/>
          <a:p>
            <a:r>
              <a:rPr lang="en-US" sz="1400" b="1" dirty="0"/>
              <a:t>Step 4</a:t>
            </a:r>
            <a:r>
              <a:rPr lang="en-US" sz="1400" dirty="0"/>
              <a:t>: Application responds with </a:t>
            </a:r>
            <a:r>
              <a:rPr lang="en-US" sz="1400" dirty="0" err="1"/>
              <a:t>REDCap</a:t>
            </a:r>
            <a:r>
              <a:rPr lang="en-US" sz="1400" dirty="0"/>
              <a:t> survey URL.  The URL is wrapped in a URL redirect so that the participant’s browser automatically follows the link.</a:t>
            </a:r>
            <a:endParaRPr lang="en-US" sz="1000" dirty="0"/>
          </a:p>
        </p:txBody>
      </p:sp>
      <p:cxnSp>
        <p:nvCxnSpPr>
          <p:cNvPr id="39" name="Elbow Connector 38"/>
          <p:cNvCxnSpPr/>
          <p:nvPr/>
        </p:nvCxnSpPr>
        <p:spPr>
          <a:xfrm rot="10800000">
            <a:off x="1317171" y="5787089"/>
            <a:ext cx="5736774" cy="115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88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latin typeface="+mn-lt"/>
              </a:rPr>
              <a:t>ICS Survey Reminders – Participant Usage</a:t>
            </a:r>
          </a:p>
        </p:txBody>
      </p:sp>
      <p:graphicFrame>
        <p:nvGraphicFramePr>
          <p:cNvPr id="4" name="Content Placeholder 3"/>
          <p:cNvGraphicFramePr>
            <a:graphicFrameLocks noGrp="1"/>
          </p:cNvGraphicFramePr>
          <p:nvPr>
            <p:ph idx="1"/>
            <p:extLst/>
          </p:nvPr>
        </p:nvGraphicFramePr>
        <p:xfrm>
          <a:off x="838200" y="1825625"/>
          <a:ext cx="10515600" cy="2449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71797" y="3716977"/>
            <a:ext cx="10248405" cy="2862322"/>
          </a:xfrm>
          <a:prstGeom prst="rect">
            <a:avLst/>
          </a:prstGeom>
          <a:noFill/>
        </p:spPr>
        <p:txBody>
          <a:bodyPr wrap="square" rtlCol="0">
            <a:spAutoFit/>
          </a:bodyPr>
          <a:lstStyle/>
          <a:p>
            <a:pPr marL="285750" indent="-285750">
              <a:buFont typeface="Arial" panose="020B0604020202020204" pitchFamily="34" charset="0"/>
              <a:buChar char="•"/>
            </a:pPr>
            <a:r>
              <a:rPr lang="en-US" dirty="0"/>
              <a:t>The ICS file contains a date, description and link that the participant can click on to be forwarded to the proper survey.</a:t>
            </a:r>
          </a:p>
          <a:p>
            <a:pPr marL="742950" lvl="1" indent="-285750">
              <a:buFont typeface="Arial" panose="020B0604020202020204" pitchFamily="34" charset="0"/>
              <a:buChar char="•"/>
            </a:pPr>
            <a:r>
              <a:rPr lang="en-US" dirty="0"/>
              <a:t>Link is unique to the participant and it is impossible to guess another participant’s link.</a:t>
            </a:r>
          </a:p>
          <a:p>
            <a:pPr marL="1200150" lvl="2" indent="-285750">
              <a:buFont typeface="Arial" panose="020B0604020202020204" pitchFamily="34" charset="0"/>
              <a:buChar char="•"/>
            </a:pPr>
            <a:r>
              <a:rPr lang="en-US" dirty="0"/>
              <a:t>Uses Globally Unique Identifier standard - 128-bit number – 1 out of 5,316,911,983,139,663,491,615,228,241,121,400,000 combinations (struck by lightning is 1 in 3,000)</a:t>
            </a:r>
          </a:p>
          <a:p>
            <a:pPr marL="1200150" lvl="2" indent="-285750">
              <a:buFont typeface="Arial" panose="020B0604020202020204" pitchFamily="34" charset="0"/>
              <a:buChar char="•"/>
            </a:pPr>
            <a:r>
              <a:rPr lang="en-US" dirty="0"/>
              <a:t>https://&lt;hostname&gt;/GoToSurvey?gid=a378790c-a22e-4be7-a0d0-35605e9c66e3</a:t>
            </a:r>
          </a:p>
          <a:p>
            <a:pPr marL="285750" indent="-285750">
              <a:buFont typeface="Arial" panose="020B0604020202020204" pitchFamily="34" charset="0"/>
              <a:buChar char="•"/>
            </a:pPr>
            <a:r>
              <a:rPr lang="en-US" dirty="0"/>
              <a:t>Prevents participants from clicking and being forwarded to the survey before the specified window.</a:t>
            </a:r>
          </a:p>
          <a:p>
            <a:pPr marL="285750" indent="-285750">
              <a:buFont typeface="Arial" panose="020B0604020202020204" pitchFamily="34" charset="0"/>
              <a:buChar char="•"/>
            </a:pPr>
            <a:r>
              <a:rPr lang="en-US" dirty="0">
                <a:solidFill>
                  <a:srgbClr val="FF0000"/>
                </a:solidFill>
              </a:rPr>
              <a:t>In our current study, participants have used calendar reminders 50% of the time.  (</a:t>
            </a:r>
            <a:r>
              <a:rPr lang="en-US" dirty="0" err="1">
                <a:solidFill>
                  <a:srgbClr val="FF0000"/>
                </a:solidFill>
              </a:rPr>
              <a:t>todo</a:t>
            </a:r>
            <a:r>
              <a:rPr lang="en-US" dirty="0">
                <a:solidFill>
                  <a:srgbClr val="FF0000"/>
                </a:solidFill>
              </a:rPr>
              <a:t> update this… right now 1 of 2 used it)</a:t>
            </a:r>
          </a:p>
        </p:txBody>
      </p:sp>
    </p:spTree>
    <p:extLst>
      <p:ext uri="{BB962C8B-B14F-4D97-AF65-F5344CB8AC3E}">
        <p14:creationId xmlns:p14="http://schemas.microsoft.com/office/powerpoint/2010/main" val="4162489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4108"/>
          </a:xfrm>
        </p:spPr>
        <p:txBody>
          <a:bodyPr/>
          <a:lstStyle/>
          <a:p>
            <a:r>
              <a:rPr lang="en-US" b="1" dirty="0">
                <a:solidFill>
                  <a:schemeClr val="accent1">
                    <a:lumMod val="50000"/>
                  </a:schemeClr>
                </a:solidFill>
                <a:latin typeface="+mn-lt"/>
              </a:rPr>
              <a:t>Follow-up dashboard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7558" y="2367630"/>
            <a:ext cx="9001497" cy="4417639"/>
          </a:xfrm>
        </p:spPr>
      </p:pic>
      <p:sp>
        <p:nvSpPr>
          <p:cNvPr id="5" name="TextBox 4"/>
          <p:cNvSpPr txBox="1"/>
          <p:nvPr/>
        </p:nvSpPr>
        <p:spPr>
          <a:xfrm>
            <a:off x="736270" y="1466731"/>
            <a:ext cx="9927771"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t>Allows coordinators an at-a-glace view of all participants to see which ones need to be contacted.</a:t>
            </a:r>
          </a:p>
        </p:txBody>
      </p:sp>
    </p:spTree>
    <p:extLst>
      <p:ext uri="{BB962C8B-B14F-4D97-AF65-F5344CB8AC3E}">
        <p14:creationId xmlns:p14="http://schemas.microsoft.com/office/powerpoint/2010/main" val="3413914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latin typeface="+mn-lt"/>
              </a:rPr>
              <a:t>Follow-up dashboard</a:t>
            </a:r>
          </a:p>
        </p:txBody>
      </p:sp>
      <p:sp>
        <p:nvSpPr>
          <p:cNvPr id="3" name="Content Placeholder 2"/>
          <p:cNvSpPr>
            <a:spLocks noGrp="1"/>
          </p:cNvSpPr>
          <p:nvPr>
            <p:ph idx="1"/>
          </p:nvPr>
        </p:nvSpPr>
        <p:spPr>
          <a:xfrm>
            <a:off x="838200" y="1690688"/>
            <a:ext cx="6572003" cy="4351338"/>
          </a:xfrm>
        </p:spPr>
        <p:txBody>
          <a:bodyPr>
            <a:normAutofit/>
          </a:bodyPr>
          <a:lstStyle/>
          <a:p>
            <a:r>
              <a:rPr lang="en-US" dirty="0"/>
              <a:t>Keeps track of when the participant has been contacted so that multiple coordinators are not contacting the same participant within the same reminder period. The contact needed block (yellow) with turn back to pending (gray).</a:t>
            </a:r>
          </a:p>
          <a:p>
            <a:pPr lvl="1"/>
            <a:r>
              <a:rPr lang="en-US" dirty="0"/>
              <a:t>For example, at a follow-up time point participants are to be reminded 2 days after due date, then again at 4 days after due date.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5127" y="1365251"/>
            <a:ext cx="3695700" cy="4676775"/>
          </a:xfrm>
          <a:prstGeom prst="rect">
            <a:avLst/>
          </a:prstGeom>
        </p:spPr>
      </p:pic>
    </p:spTree>
    <p:extLst>
      <p:ext uri="{BB962C8B-B14F-4D97-AF65-F5344CB8AC3E}">
        <p14:creationId xmlns:p14="http://schemas.microsoft.com/office/powerpoint/2010/main" val="3168446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53" y="2"/>
            <a:ext cx="10515600" cy="1325563"/>
          </a:xfrm>
        </p:spPr>
        <p:txBody>
          <a:bodyPr/>
          <a:lstStyle/>
          <a:p>
            <a:r>
              <a:rPr lang="en-US" b="1" dirty="0">
                <a:solidFill>
                  <a:schemeClr val="accent1">
                    <a:lumMod val="50000"/>
                  </a:schemeClr>
                </a:solidFill>
                <a:latin typeface="+mn-lt"/>
              </a:rPr>
              <a:t>Baseline Clinical Exam</a:t>
            </a:r>
            <a:br>
              <a:rPr lang="en-US" b="1" dirty="0">
                <a:solidFill>
                  <a:schemeClr val="accent1">
                    <a:lumMod val="50000"/>
                  </a:schemeClr>
                </a:solidFill>
                <a:latin typeface="+mn-lt"/>
              </a:rPr>
            </a:br>
            <a:r>
              <a:rPr lang="en-US" b="1" dirty="0">
                <a:solidFill>
                  <a:schemeClr val="accent1">
                    <a:lumMod val="50000"/>
                  </a:schemeClr>
                </a:solidFill>
                <a:latin typeface="+mn-lt"/>
              </a:rPr>
              <a:t> (ensuring eligibility)</a:t>
            </a:r>
          </a:p>
        </p:txBody>
      </p:sp>
      <p:pic>
        <p:nvPicPr>
          <p:cNvPr id="3" name="Picture 2"/>
          <p:cNvPicPr>
            <a:picLocks noChangeAspect="1"/>
          </p:cNvPicPr>
          <p:nvPr/>
        </p:nvPicPr>
        <p:blipFill rotWithShape="1">
          <a:blip r:embed="rId3"/>
          <a:srcRect b="41451"/>
          <a:stretch/>
        </p:blipFill>
        <p:spPr>
          <a:xfrm>
            <a:off x="276683" y="1551894"/>
            <a:ext cx="6713227" cy="4337685"/>
          </a:xfrm>
          <a:prstGeom prst="rect">
            <a:avLst/>
          </a:prstGeom>
        </p:spPr>
      </p:pic>
      <p:pic>
        <p:nvPicPr>
          <p:cNvPr id="5" name="Picture 4">
            <a:extLst>
              <a:ext uri="{FF2B5EF4-FFF2-40B4-BE49-F238E27FC236}">
                <a16:creationId xmlns:a16="http://schemas.microsoft.com/office/drawing/2014/main" id="{AF45E761-ED51-404E-9DEC-660DF4AF02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8764" y="192643"/>
            <a:ext cx="5058337" cy="6722633"/>
          </a:xfrm>
          <a:prstGeom prst="rect">
            <a:avLst/>
          </a:prstGeom>
        </p:spPr>
      </p:pic>
      <p:cxnSp>
        <p:nvCxnSpPr>
          <p:cNvPr id="6" name="Straight Arrow Connector 5">
            <a:extLst>
              <a:ext uri="{FF2B5EF4-FFF2-40B4-BE49-F238E27FC236}">
                <a16:creationId xmlns:a16="http://schemas.microsoft.com/office/drawing/2014/main" id="{60DE419B-B1E2-4830-B878-6E8CC8E187BC}"/>
              </a:ext>
            </a:extLst>
          </p:cNvPr>
          <p:cNvCxnSpPr/>
          <p:nvPr/>
        </p:nvCxnSpPr>
        <p:spPr>
          <a:xfrm flipH="1">
            <a:off x="5634990" y="2926080"/>
            <a:ext cx="118872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E024F7B-7963-4ED0-86ED-B9A2F1CC8D01}"/>
              </a:ext>
            </a:extLst>
          </p:cNvPr>
          <p:cNvCxnSpPr/>
          <p:nvPr/>
        </p:nvCxnSpPr>
        <p:spPr>
          <a:xfrm flipH="1">
            <a:off x="5659797" y="3237975"/>
            <a:ext cx="118872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A2C5929-0731-4C88-B12D-6BF3EB0C9753}"/>
              </a:ext>
            </a:extLst>
          </p:cNvPr>
          <p:cNvCxnSpPr/>
          <p:nvPr/>
        </p:nvCxnSpPr>
        <p:spPr>
          <a:xfrm flipH="1">
            <a:off x="5634990" y="4145286"/>
            <a:ext cx="118872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CE808E4-6E82-4822-8647-F53B2D62184B}"/>
              </a:ext>
            </a:extLst>
          </p:cNvPr>
          <p:cNvCxnSpPr/>
          <p:nvPr/>
        </p:nvCxnSpPr>
        <p:spPr>
          <a:xfrm flipH="1">
            <a:off x="10659353" y="1005131"/>
            <a:ext cx="118872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6414D72-2041-467E-BBAA-366A2CE0CA5B}"/>
              </a:ext>
            </a:extLst>
          </p:cNvPr>
          <p:cNvCxnSpPr/>
          <p:nvPr/>
        </p:nvCxnSpPr>
        <p:spPr>
          <a:xfrm flipH="1">
            <a:off x="10659353" y="1325565"/>
            <a:ext cx="118872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685633F-CE85-45A3-BDAE-5B8068799DDD}"/>
              </a:ext>
            </a:extLst>
          </p:cNvPr>
          <p:cNvCxnSpPr/>
          <p:nvPr/>
        </p:nvCxnSpPr>
        <p:spPr>
          <a:xfrm flipH="1">
            <a:off x="10659353" y="2121550"/>
            <a:ext cx="118872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F50F886-6BC1-466D-93B9-B36316EF3479}"/>
              </a:ext>
            </a:extLst>
          </p:cNvPr>
          <p:cNvCxnSpPr/>
          <p:nvPr/>
        </p:nvCxnSpPr>
        <p:spPr>
          <a:xfrm flipH="1">
            <a:off x="8636915" y="5889579"/>
            <a:ext cx="118872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3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138" y="126048"/>
            <a:ext cx="11314880" cy="1115826"/>
          </a:xfrm>
        </p:spPr>
        <p:txBody>
          <a:bodyPr/>
          <a:lstStyle/>
          <a:p>
            <a:r>
              <a:rPr lang="en-US" b="1" dirty="0">
                <a:solidFill>
                  <a:schemeClr val="accent1">
                    <a:lumMod val="50000"/>
                  </a:schemeClr>
                </a:solidFill>
                <a:latin typeface="+mn-lt"/>
              </a:rPr>
              <a:t>Follow-up dashboard - Technical Algorithm Pt. 1</a:t>
            </a:r>
          </a:p>
        </p:txBody>
      </p:sp>
      <p:sp>
        <p:nvSpPr>
          <p:cNvPr id="4" name="Rectangle 3"/>
          <p:cNvSpPr/>
          <p:nvPr/>
        </p:nvSpPr>
        <p:spPr>
          <a:xfrm>
            <a:off x="6853053" y="1534113"/>
            <a:ext cx="4707313" cy="698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REDCap</a:t>
            </a:r>
            <a:r>
              <a:rPr lang="en-US" dirty="0"/>
              <a:t> Server</a:t>
            </a:r>
          </a:p>
        </p:txBody>
      </p:sp>
      <p:sp>
        <p:nvSpPr>
          <p:cNvPr id="5" name="Rectangle 4"/>
          <p:cNvSpPr/>
          <p:nvPr/>
        </p:nvSpPr>
        <p:spPr>
          <a:xfrm>
            <a:off x="6853053" y="5341382"/>
            <a:ext cx="4500747" cy="560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Server hosing Custom Web Application (.NET)</a:t>
            </a:r>
          </a:p>
        </p:txBody>
      </p:sp>
      <p:sp>
        <p:nvSpPr>
          <p:cNvPr id="6" name="Rectangle 5"/>
          <p:cNvSpPr/>
          <p:nvPr/>
        </p:nvSpPr>
        <p:spPr>
          <a:xfrm>
            <a:off x="6853053" y="2232561"/>
            <a:ext cx="4707313" cy="46313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REDCap</a:t>
            </a:r>
            <a:r>
              <a:rPr lang="en-US" dirty="0"/>
              <a:t> API</a:t>
            </a:r>
          </a:p>
        </p:txBody>
      </p:sp>
      <p:cxnSp>
        <p:nvCxnSpPr>
          <p:cNvPr id="7" name="Straight Arrow Connector 6"/>
          <p:cNvCxnSpPr/>
          <p:nvPr/>
        </p:nvCxnSpPr>
        <p:spPr>
          <a:xfrm>
            <a:off x="6947063" y="2695699"/>
            <a:ext cx="1" cy="2676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452757" y="2695699"/>
            <a:ext cx="0" cy="2676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4" idx="1"/>
          </p:cNvCxnSpPr>
          <p:nvPr/>
        </p:nvCxnSpPr>
        <p:spPr>
          <a:xfrm>
            <a:off x="1317171" y="1869834"/>
            <a:ext cx="5535882" cy="13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69470" y="1904010"/>
            <a:ext cx="3565075" cy="307777"/>
          </a:xfrm>
          <a:prstGeom prst="rect">
            <a:avLst/>
          </a:prstGeom>
          <a:noFill/>
        </p:spPr>
        <p:txBody>
          <a:bodyPr wrap="square" rtlCol="0">
            <a:spAutoFit/>
          </a:bodyPr>
          <a:lstStyle/>
          <a:p>
            <a:r>
              <a:rPr lang="en-US" sz="1400" b="1" dirty="0"/>
              <a:t>Step 2</a:t>
            </a:r>
            <a:r>
              <a:rPr lang="en-US" sz="1400" dirty="0"/>
              <a:t>: Participant fills out surveys in </a:t>
            </a:r>
            <a:r>
              <a:rPr lang="en-US" sz="1400" dirty="0" err="1"/>
              <a:t>REDCap</a:t>
            </a:r>
            <a:r>
              <a:rPr lang="en-US" sz="1400" dirty="0"/>
              <a:t>.</a:t>
            </a:r>
          </a:p>
        </p:txBody>
      </p:sp>
      <p:sp>
        <p:nvSpPr>
          <p:cNvPr id="18" name="Rectangle 17"/>
          <p:cNvSpPr/>
          <p:nvPr/>
        </p:nvSpPr>
        <p:spPr>
          <a:xfrm>
            <a:off x="95003" y="1389982"/>
            <a:ext cx="1318162" cy="155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Participant</a:t>
            </a:r>
          </a:p>
        </p:txBody>
      </p:sp>
      <p:sp>
        <p:nvSpPr>
          <p:cNvPr id="19" name="TextBox 18"/>
          <p:cNvSpPr txBox="1"/>
          <p:nvPr/>
        </p:nvSpPr>
        <p:spPr>
          <a:xfrm>
            <a:off x="6947062" y="3164732"/>
            <a:ext cx="2220688" cy="1384995"/>
          </a:xfrm>
          <a:prstGeom prst="rect">
            <a:avLst/>
          </a:prstGeom>
          <a:noFill/>
        </p:spPr>
        <p:txBody>
          <a:bodyPr wrap="square" rtlCol="0">
            <a:spAutoFit/>
          </a:bodyPr>
          <a:lstStyle/>
          <a:p>
            <a:r>
              <a:rPr lang="en-US" sz="1400" b="1" dirty="0"/>
              <a:t>Step 1</a:t>
            </a:r>
            <a:r>
              <a:rPr lang="en-US" sz="1400" dirty="0"/>
              <a:t>: Upon randomization, </a:t>
            </a:r>
            <a:r>
              <a:rPr lang="en-US" sz="1400" dirty="0" err="1"/>
              <a:t>REDCap</a:t>
            </a:r>
            <a:r>
              <a:rPr lang="en-US" sz="1400" dirty="0"/>
              <a:t> sends the application participant contact information, randomization date, and participant id.</a:t>
            </a:r>
          </a:p>
        </p:txBody>
      </p:sp>
      <p:sp>
        <p:nvSpPr>
          <p:cNvPr id="26" name="Can 25"/>
          <p:cNvSpPr/>
          <p:nvPr/>
        </p:nvSpPr>
        <p:spPr>
          <a:xfrm>
            <a:off x="10142520" y="5899192"/>
            <a:ext cx="1211280" cy="87326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SQL Database</a:t>
            </a:r>
          </a:p>
        </p:txBody>
      </p:sp>
      <p:sp>
        <p:nvSpPr>
          <p:cNvPr id="27" name="TextBox 26"/>
          <p:cNvSpPr txBox="1"/>
          <p:nvPr/>
        </p:nvSpPr>
        <p:spPr>
          <a:xfrm>
            <a:off x="9452757" y="3256149"/>
            <a:ext cx="1745673" cy="954107"/>
          </a:xfrm>
          <a:prstGeom prst="rect">
            <a:avLst/>
          </a:prstGeom>
          <a:noFill/>
        </p:spPr>
        <p:txBody>
          <a:bodyPr wrap="square" rtlCol="0">
            <a:spAutoFit/>
          </a:bodyPr>
          <a:lstStyle/>
          <a:p>
            <a:r>
              <a:rPr lang="en-US" sz="1400" b="1" dirty="0"/>
              <a:t>Step 3</a:t>
            </a:r>
            <a:r>
              <a:rPr lang="en-US" sz="1400" dirty="0"/>
              <a:t>: When each survey is completed, </a:t>
            </a:r>
            <a:r>
              <a:rPr lang="en-US" sz="1400" dirty="0" err="1"/>
              <a:t>REDCap</a:t>
            </a:r>
            <a:r>
              <a:rPr lang="en-US" sz="1400" dirty="0"/>
              <a:t> notifies the application. </a:t>
            </a:r>
          </a:p>
        </p:txBody>
      </p:sp>
    </p:spTree>
    <p:extLst>
      <p:ext uri="{BB962C8B-B14F-4D97-AF65-F5344CB8AC3E}">
        <p14:creationId xmlns:p14="http://schemas.microsoft.com/office/powerpoint/2010/main" val="2022721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E-mail alert triggers</a:t>
            </a:r>
          </a:p>
        </p:txBody>
      </p:sp>
      <p:sp>
        <p:nvSpPr>
          <p:cNvPr id="3" name="Content Placeholder 2"/>
          <p:cNvSpPr>
            <a:spLocks noGrp="1"/>
          </p:cNvSpPr>
          <p:nvPr>
            <p:ph idx="1"/>
          </p:nvPr>
        </p:nvSpPr>
        <p:spPr/>
        <p:txBody>
          <a:bodyPr>
            <a:normAutofit lnSpcReduction="10000"/>
          </a:bodyPr>
          <a:lstStyle/>
          <a:p>
            <a:r>
              <a:rPr lang="en-US" dirty="0"/>
              <a:t>There are plugins that exist to support email alert triggers in </a:t>
            </a:r>
            <a:r>
              <a:rPr lang="en-US" dirty="0" err="1"/>
              <a:t>REDCap</a:t>
            </a:r>
            <a:r>
              <a:rPr lang="en-US" dirty="0"/>
              <a:t>, however, they are limited and can become cumbersome for large site clinical trials (26 sites in our study).</a:t>
            </a:r>
          </a:p>
          <a:p>
            <a:r>
              <a:rPr lang="en-US" dirty="0"/>
              <a:t>For example, with a popular </a:t>
            </a:r>
            <a:r>
              <a:rPr lang="en-US" dirty="0" err="1"/>
              <a:t>REDCap</a:t>
            </a:r>
            <a:r>
              <a:rPr lang="en-US" dirty="0"/>
              <a:t> email plug-in, to set an email alert on a form that would only notify the participant’s site would require 26 separate alerts configured. </a:t>
            </a:r>
          </a:p>
          <a:p>
            <a:r>
              <a:rPr lang="en-US" dirty="0"/>
              <a:t>Continuing the example, if another form requires site level alerts, then 26 more alerts need configured. </a:t>
            </a:r>
          </a:p>
          <a:p>
            <a:r>
              <a:rPr lang="en-US" dirty="0"/>
              <a:t>Complex logic is very hard to accomplish in </a:t>
            </a:r>
            <a:r>
              <a:rPr lang="en-US" dirty="0" err="1"/>
              <a:t>REDCap</a:t>
            </a:r>
            <a:r>
              <a:rPr lang="en-US" dirty="0"/>
              <a:t>.  It is a lot easier to use a programming language (C#) and maintain data in a relational database (SQL Server)</a:t>
            </a:r>
          </a:p>
        </p:txBody>
      </p:sp>
    </p:spTree>
    <p:extLst>
      <p:ext uri="{BB962C8B-B14F-4D97-AF65-F5344CB8AC3E}">
        <p14:creationId xmlns:p14="http://schemas.microsoft.com/office/powerpoint/2010/main" val="2878722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latin typeface="+mn-lt"/>
              </a:rPr>
              <a:t>E-mail alert trigger - reference</a:t>
            </a:r>
          </a:p>
        </p:txBody>
      </p:sp>
      <p:sp>
        <p:nvSpPr>
          <p:cNvPr id="3" name="Content Placeholder 2"/>
          <p:cNvSpPr>
            <a:spLocks noGrp="1"/>
          </p:cNvSpPr>
          <p:nvPr>
            <p:ph idx="1"/>
          </p:nvPr>
        </p:nvSpPr>
        <p:spPr/>
        <p:txBody>
          <a:bodyPr/>
          <a:lstStyle/>
          <a:p>
            <a:r>
              <a:rPr lang="en-US" dirty="0" err="1"/>
              <a:t>REDCap</a:t>
            </a:r>
            <a:r>
              <a:rPr lang="en-US" dirty="0"/>
              <a:t> Topic Session – Data Entry Trigger for Real Time Notifications</a:t>
            </a:r>
          </a:p>
          <a:p>
            <a:pPr lvl="1"/>
            <a:r>
              <a:rPr lang="en-US" dirty="0">
                <a:hlinkClick r:id="rId2"/>
              </a:rPr>
              <a:t>https://www.youtube.com/watch?v=ftsZppexLP4</a:t>
            </a:r>
            <a:endParaRPr lang="en-US" dirty="0"/>
          </a:p>
          <a:p>
            <a:pPr lvl="1"/>
            <a:r>
              <a:rPr lang="en-US" dirty="0"/>
              <a:t>Great video that shows </a:t>
            </a:r>
            <a:r>
              <a:rPr lang="en-US" dirty="0" err="1"/>
              <a:t>REDCap</a:t>
            </a:r>
            <a:r>
              <a:rPr lang="en-US" dirty="0"/>
              <a:t> API being consumed with Microsoft ASP.NET MVC.</a:t>
            </a:r>
          </a:p>
          <a:p>
            <a:endParaRPr lang="en-US" dirty="0"/>
          </a:p>
        </p:txBody>
      </p:sp>
    </p:spTree>
    <p:extLst>
      <p:ext uri="{BB962C8B-B14F-4D97-AF65-F5344CB8AC3E}">
        <p14:creationId xmlns:p14="http://schemas.microsoft.com/office/powerpoint/2010/main" val="2662002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latin typeface="+mn-lt"/>
              </a:rPr>
              <a:t>Multilingual forms</a:t>
            </a:r>
          </a:p>
        </p:txBody>
      </p:sp>
      <p:sp>
        <p:nvSpPr>
          <p:cNvPr id="3" name="Content Placeholder 2"/>
          <p:cNvSpPr>
            <a:spLocks noGrp="1"/>
          </p:cNvSpPr>
          <p:nvPr>
            <p:ph idx="1"/>
          </p:nvPr>
        </p:nvSpPr>
        <p:spPr/>
        <p:txBody>
          <a:bodyPr>
            <a:normAutofit/>
          </a:bodyPr>
          <a:lstStyle/>
          <a:p>
            <a:r>
              <a:rPr lang="en-US" dirty="0"/>
              <a:t>Our study required participant facing forms to be available in Spanish.</a:t>
            </a:r>
          </a:p>
          <a:p>
            <a:r>
              <a:rPr lang="en-US" dirty="0"/>
              <a:t>There was no need to have the clinical forms in Spanish.</a:t>
            </a:r>
          </a:p>
          <a:p>
            <a:r>
              <a:rPr lang="en-US" dirty="0"/>
              <a:t>The plugin could not provide translations for the instrument title and header.</a:t>
            </a:r>
          </a:p>
          <a:p>
            <a:r>
              <a:rPr lang="en-US" dirty="0"/>
              <a:t>Available multilingual plugins apply the multilingual interface to every instrument in the project resulting in user interface (UI) changes even in instruments that have no translation.</a:t>
            </a:r>
          </a:p>
          <a:p>
            <a:endParaRPr lang="en-US" dirty="0"/>
          </a:p>
        </p:txBody>
      </p:sp>
    </p:spTree>
    <p:extLst>
      <p:ext uri="{BB962C8B-B14F-4D97-AF65-F5344CB8AC3E}">
        <p14:creationId xmlns:p14="http://schemas.microsoft.com/office/powerpoint/2010/main" val="3220496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latin typeface="+mn-lt"/>
              </a:rPr>
              <a:t>Multilingual forms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606" y="2899323"/>
            <a:ext cx="6153150" cy="3686175"/>
          </a:xfrm>
          <a:prstGeom prst="rect">
            <a:avLst/>
          </a:prstGeom>
        </p:spPr>
      </p:pic>
      <p:sp>
        <p:nvSpPr>
          <p:cNvPr id="5" name="TextBox 4"/>
          <p:cNvSpPr txBox="1"/>
          <p:nvPr/>
        </p:nvSpPr>
        <p:spPr>
          <a:xfrm>
            <a:off x="731520" y="1446415"/>
            <a:ext cx="9526386"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Before viewing the instrument, the individual had to select a language.  Since the vast majority of participants speak English, this would increase “burden.”</a:t>
            </a:r>
          </a:p>
        </p:txBody>
      </p:sp>
    </p:spTree>
    <p:extLst>
      <p:ext uri="{BB962C8B-B14F-4D97-AF65-F5344CB8AC3E}">
        <p14:creationId xmlns:p14="http://schemas.microsoft.com/office/powerpoint/2010/main" val="1112511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latin typeface="+mn-lt"/>
              </a:rPr>
              <a:t>Multilingual forms</a:t>
            </a:r>
          </a:p>
        </p:txBody>
      </p:sp>
      <p:sp>
        <p:nvSpPr>
          <p:cNvPr id="3" name="Content Placeholder 2"/>
          <p:cNvSpPr>
            <a:spLocks noGrp="1"/>
          </p:cNvSpPr>
          <p:nvPr>
            <p:ph idx="1"/>
          </p:nvPr>
        </p:nvSpPr>
        <p:spPr/>
        <p:txBody>
          <a:bodyPr/>
          <a:lstStyle/>
          <a:p>
            <a:r>
              <a:rPr lang="en-US" dirty="0"/>
              <a:t>It was better just to create a separate </a:t>
            </a:r>
            <a:r>
              <a:rPr lang="en-US" dirty="0" err="1"/>
              <a:t>REDCap</a:t>
            </a:r>
            <a:r>
              <a:rPr lang="en-US" dirty="0"/>
              <a:t> project with instruments in Spanish.</a:t>
            </a:r>
          </a:p>
          <a:p>
            <a:r>
              <a:rPr lang="en-US" dirty="0"/>
              <a:t>If the participant speaks Spanish, the coordinator goes to the Spanish project and puts </a:t>
            </a:r>
            <a:r>
              <a:rPr lang="en-US" dirty="0" err="1"/>
              <a:t>REDCap</a:t>
            </a:r>
            <a:r>
              <a:rPr lang="en-US" dirty="0"/>
              <a:t> in survey mode.</a:t>
            </a:r>
          </a:p>
          <a:p>
            <a:r>
              <a:rPr lang="en-US" dirty="0"/>
              <a:t>When the participant submits the form, the values are synchronized with the English (clinical) project.  Therefore, all data values are still in one project for randomization and ease of analysis.</a:t>
            </a:r>
          </a:p>
        </p:txBody>
      </p:sp>
    </p:spTree>
    <p:extLst>
      <p:ext uri="{BB962C8B-B14F-4D97-AF65-F5344CB8AC3E}">
        <p14:creationId xmlns:p14="http://schemas.microsoft.com/office/powerpoint/2010/main" val="1874973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28397-3309-45E7-886E-81EE859FE470}"/>
              </a:ext>
            </a:extLst>
          </p:cNvPr>
          <p:cNvSpPr>
            <a:spLocks noGrp="1"/>
          </p:cNvSpPr>
          <p:nvPr>
            <p:ph type="title"/>
          </p:nvPr>
        </p:nvSpPr>
        <p:spPr>
          <a:xfrm>
            <a:off x="315686" y="1344840"/>
            <a:ext cx="4653356" cy="1325563"/>
          </a:xfrm>
        </p:spPr>
        <p:txBody>
          <a:bodyPr>
            <a:normAutofit fontScale="90000"/>
          </a:bodyPr>
          <a:lstStyle/>
          <a:p>
            <a:r>
              <a:rPr lang="en-US" sz="4900" b="1" dirty="0">
                <a:solidFill>
                  <a:schemeClr val="accent1">
                    <a:lumMod val="50000"/>
                  </a:schemeClr>
                </a:solidFill>
                <a:latin typeface="+mn-lt"/>
              </a:rPr>
              <a:t>Preventing Randomization of Ineligible Subjects</a:t>
            </a:r>
            <a:br>
              <a:rPr lang="en-US" b="1" dirty="0">
                <a:solidFill>
                  <a:schemeClr val="accent1">
                    <a:lumMod val="50000"/>
                  </a:schemeClr>
                </a:solidFill>
              </a:rPr>
            </a:br>
            <a:br>
              <a:rPr lang="en-US" b="1" dirty="0">
                <a:solidFill>
                  <a:schemeClr val="accent1">
                    <a:lumMod val="50000"/>
                  </a:schemeClr>
                </a:solidFill>
              </a:rPr>
            </a:br>
            <a:r>
              <a:rPr lang="en-US" sz="4900" b="1" dirty="0">
                <a:solidFill>
                  <a:schemeClr val="accent1">
                    <a:lumMod val="50000"/>
                  </a:schemeClr>
                </a:solidFill>
              </a:rPr>
              <a:t> “smart” I/E</a:t>
            </a:r>
            <a:endParaRPr lang="en-US" b="1" dirty="0">
              <a:solidFill>
                <a:schemeClr val="accent1">
                  <a:lumMod val="50000"/>
                </a:schemeClr>
              </a:solidFill>
            </a:endParaRPr>
          </a:p>
        </p:txBody>
      </p:sp>
      <p:pic>
        <p:nvPicPr>
          <p:cNvPr id="4" name="Picture 3">
            <a:extLst>
              <a:ext uri="{FF2B5EF4-FFF2-40B4-BE49-F238E27FC236}">
                <a16:creationId xmlns:a16="http://schemas.microsoft.com/office/drawing/2014/main" id="{763AAA60-D904-4871-90BB-B809DCDFF154}"/>
              </a:ext>
            </a:extLst>
          </p:cNvPr>
          <p:cNvPicPr>
            <a:picLocks noChangeAspect="1"/>
          </p:cNvPicPr>
          <p:nvPr/>
        </p:nvPicPr>
        <p:blipFill>
          <a:blip r:embed="rId2"/>
          <a:stretch>
            <a:fillRect/>
          </a:stretch>
        </p:blipFill>
        <p:spPr>
          <a:xfrm>
            <a:off x="5243437" y="142589"/>
            <a:ext cx="6485816" cy="6572821"/>
          </a:xfrm>
          <a:prstGeom prst="rect">
            <a:avLst/>
          </a:prstGeom>
        </p:spPr>
      </p:pic>
      <p:cxnSp>
        <p:nvCxnSpPr>
          <p:cNvPr id="5" name="Straight Arrow Connector 4"/>
          <p:cNvCxnSpPr/>
          <p:nvPr/>
        </p:nvCxnSpPr>
        <p:spPr>
          <a:xfrm>
            <a:off x="3941064" y="2587752"/>
            <a:ext cx="1302373" cy="9144"/>
          </a:xfrm>
          <a:prstGeom prst="straightConnector1">
            <a:avLst/>
          </a:prstGeom>
          <a:ln w="412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941064" y="3224784"/>
            <a:ext cx="1302373" cy="9144"/>
          </a:xfrm>
          <a:prstGeom prst="straightConnector1">
            <a:avLst/>
          </a:prstGeom>
          <a:ln w="412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692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433" y="-79022"/>
            <a:ext cx="10515600" cy="1085850"/>
          </a:xfrm>
        </p:spPr>
        <p:txBody>
          <a:bodyPr/>
          <a:lstStyle/>
          <a:p>
            <a:r>
              <a:rPr lang="en-US" b="1" dirty="0">
                <a:solidFill>
                  <a:schemeClr val="accent1">
                    <a:lumMod val="50000"/>
                  </a:schemeClr>
                </a:solidFill>
                <a:latin typeface="+mn-lt"/>
              </a:rPr>
              <a:t>I/E Criteria</a:t>
            </a:r>
          </a:p>
        </p:txBody>
      </p:sp>
      <p:pic>
        <p:nvPicPr>
          <p:cNvPr id="4" name="Picture 3"/>
          <p:cNvPicPr>
            <a:picLocks noChangeAspect="1"/>
          </p:cNvPicPr>
          <p:nvPr/>
        </p:nvPicPr>
        <p:blipFill rotWithShape="1">
          <a:blip r:embed="rId2"/>
          <a:srcRect t="2929" b="2498"/>
          <a:stretch/>
        </p:blipFill>
        <p:spPr>
          <a:xfrm>
            <a:off x="1955444" y="800100"/>
            <a:ext cx="8281112" cy="6057900"/>
          </a:xfrm>
          <a:prstGeom prst="rect">
            <a:avLst/>
          </a:prstGeom>
        </p:spPr>
      </p:pic>
    </p:spTree>
    <p:extLst>
      <p:ext uri="{BB962C8B-B14F-4D97-AF65-F5344CB8AC3E}">
        <p14:creationId xmlns:p14="http://schemas.microsoft.com/office/powerpoint/2010/main" val="4169462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84" y="0"/>
            <a:ext cx="11034448" cy="1325563"/>
          </a:xfrm>
        </p:spPr>
        <p:txBody>
          <a:bodyPr/>
          <a:lstStyle/>
          <a:p>
            <a:r>
              <a:rPr lang="en-US" b="1" dirty="0">
                <a:solidFill>
                  <a:schemeClr val="accent1">
                    <a:lumMod val="50000"/>
                  </a:schemeClr>
                </a:solidFill>
                <a:latin typeface="+mn-lt"/>
              </a:rPr>
              <a:t>Allocation Concealment for Surgery Trial (2x2)</a:t>
            </a:r>
          </a:p>
        </p:txBody>
      </p:sp>
      <p:pic>
        <p:nvPicPr>
          <p:cNvPr id="6" name="Picture 5"/>
          <p:cNvPicPr>
            <a:picLocks noChangeAspect="1"/>
          </p:cNvPicPr>
          <p:nvPr/>
        </p:nvPicPr>
        <p:blipFill>
          <a:blip r:embed="rId2"/>
          <a:stretch>
            <a:fillRect/>
          </a:stretch>
        </p:blipFill>
        <p:spPr>
          <a:xfrm>
            <a:off x="362873" y="1037082"/>
            <a:ext cx="5654831" cy="5272278"/>
          </a:xfrm>
          <a:prstGeom prst="rect">
            <a:avLst/>
          </a:prstGeom>
        </p:spPr>
      </p:pic>
      <p:pic>
        <p:nvPicPr>
          <p:cNvPr id="7" name="Picture 6"/>
          <p:cNvPicPr>
            <a:picLocks noChangeAspect="1"/>
          </p:cNvPicPr>
          <p:nvPr/>
        </p:nvPicPr>
        <p:blipFill>
          <a:blip r:embed="rId3"/>
          <a:stretch>
            <a:fillRect/>
          </a:stretch>
        </p:blipFill>
        <p:spPr>
          <a:xfrm>
            <a:off x="5371642" y="1969453"/>
            <a:ext cx="6852256" cy="4252467"/>
          </a:xfrm>
          <a:prstGeom prst="rect">
            <a:avLst/>
          </a:prstGeom>
        </p:spPr>
      </p:pic>
      <p:sp>
        <p:nvSpPr>
          <p:cNvPr id="4" name="TextBox 3">
            <a:extLst>
              <a:ext uri="{FF2B5EF4-FFF2-40B4-BE49-F238E27FC236}">
                <a16:creationId xmlns:a16="http://schemas.microsoft.com/office/drawing/2014/main" id="{03F6AD25-03FA-4A3B-B6D2-3EF384C4F31C}"/>
              </a:ext>
            </a:extLst>
          </p:cNvPr>
          <p:cNvSpPr txBox="1"/>
          <p:nvPr/>
        </p:nvSpPr>
        <p:spPr>
          <a:xfrm>
            <a:off x="6201593" y="5156254"/>
            <a:ext cx="5627534" cy="461665"/>
          </a:xfrm>
          <a:prstGeom prst="rect">
            <a:avLst/>
          </a:prstGeom>
          <a:solidFill>
            <a:schemeClr val="bg1"/>
          </a:solidFill>
        </p:spPr>
        <p:txBody>
          <a:bodyPr wrap="square" rtlCol="0">
            <a:spAutoFit/>
          </a:bodyPr>
          <a:lstStyle/>
          <a:p>
            <a:r>
              <a:rPr lang="en-US" sz="2400" b="1" i="1" dirty="0">
                <a:solidFill>
                  <a:srgbClr val="FF0000"/>
                </a:solidFill>
              </a:rPr>
              <a:t>Note: Rehabilitation arm is NOT disclosed</a:t>
            </a:r>
          </a:p>
        </p:txBody>
      </p:sp>
    </p:spTree>
    <p:extLst>
      <p:ext uri="{BB962C8B-B14F-4D97-AF65-F5344CB8AC3E}">
        <p14:creationId xmlns:p14="http://schemas.microsoft.com/office/powerpoint/2010/main" val="390108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1480"/>
            <a:ext cx="10515600" cy="1325563"/>
          </a:xfrm>
        </p:spPr>
        <p:txBody>
          <a:bodyPr>
            <a:normAutofit/>
          </a:bodyPr>
          <a:lstStyle/>
          <a:p>
            <a:r>
              <a:rPr lang="en-US" sz="3400" b="1" dirty="0">
                <a:solidFill>
                  <a:schemeClr val="accent1">
                    <a:lumMod val="50000"/>
                  </a:schemeClr>
                </a:solidFill>
                <a:latin typeface="+mn-lt"/>
              </a:rPr>
              <a:t>After Surgery Rehab Reveal for 2x2 </a:t>
            </a:r>
          </a:p>
        </p:txBody>
      </p:sp>
      <p:pic>
        <p:nvPicPr>
          <p:cNvPr id="6" name="Picture 5"/>
          <p:cNvPicPr>
            <a:picLocks noChangeAspect="1"/>
          </p:cNvPicPr>
          <p:nvPr/>
        </p:nvPicPr>
        <p:blipFill>
          <a:blip r:embed="rId2"/>
          <a:stretch>
            <a:fillRect/>
          </a:stretch>
        </p:blipFill>
        <p:spPr>
          <a:xfrm>
            <a:off x="297561" y="528448"/>
            <a:ext cx="4827625" cy="6329552"/>
          </a:xfrm>
          <a:prstGeom prst="rect">
            <a:avLst/>
          </a:prstGeom>
        </p:spPr>
      </p:pic>
      <p:pic>
        <p:nvPicPr>
          <p:cNvPr id="7" name="Picture 6"/>
          <p:cNvPicPr>
            <a:picLocks noChangeAspect="1"/>
          </p:cNvPicPr>
          <p:nvPr/>
        </p:nvPicPr>
        <p:blipFill>
          <a:blip r:embed="rId3"/>
          <a:stretch>
            <a:fillRect/>
          </a:stretch>
        </p:blipFill>
        <p:spPr>
          <a:xfrm>
            <a:off x="5257800" y="1037246"/>
            <a:ext cx="6802827" cy="3952765"/>
          </a:xfrm>
          <a:prstGeom prst="rect">
            <a:avLst/>
          </a:prstGeom>
        </p:spPr>
      </p:pic>
      <p:sp>
        <p:nvSpPr>
          <p:cNvPr id="3" name="Oval 2">
            <a:extLst>
              <a:ext uri="{FF2B5EF4-FFF2-40B4-BE49-F238E27FC236}">
                <a16:creationId xmlns:a16="http://schemas.microsoft.com/office/drawing/2014/main" id="{7D75D6AB-316A-405A-8896-55C260F1DC53}"/>
              </a:ext>
            </a:extLst>
          </p:cNvPr>
          <p:cNvSpPr/>
          <p:nvPr/>
        </p:nvSpPr>
        <p:spPr>
          <a:xfrm>
            <a:off x="-38359" y="5995851"/>
            <a:ext cx="5499463" cy="7184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519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52">
            <a:extLst>
              <a:ext uri="{FF2B5EF4-FFF2-40B4-BE49-F238E27FC236}">
                <a16:creationId xmlns:a16="http://schemas.microsoft.com/office/drawing/2014/main" id="{1DBD459F-EA6B-4747-9A1B-F00C57BE81A3}"/>
              </a:ext>
            </a:extLst>
          </p:cNvPr>
          <p:cNvSpPr/>
          <p:nvPr/>
        </p:nvSpPr>
        <p:spPr>
          <a:xfrm>
            <a:off x="6018295" y="1628879"/>
            <a:ext cx="182880" cy="1828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ent-Up Arrow 56">
            <a:extLst>
              <a:ext uri="{FF2B5EF4-FFF2-40B4-BE49-F238E27FC236}">
                <a16:creationId xmlns:a16="http://schemas.microsoft.com/office/drawing/2014/main" id="{E36DC643-069D-4501-B01C-4327CD29B20E}"/>
              </a:ext>
            </a:extLst>
          </p:cNvPr>
          <p:cNvSpPr/>
          <p:nvPr/>
        </p:nvSpPr>
        <p:spPr>
          <a:xfrm rot="10800000" flipH="1">
            <a:off x="6794591" y="2701258"/>
            <a:ext cx="756714" cy="1140283"/>
          </a:xfrm>
          <a:prstGeom prst="bentUpArrow">
            <a:avLst>
              <a:gd name="adj1" fmla="val 8158"/>
              <a:gd name="adj2" fmla="val 10643"/>
              <a:gd name="adj3" fmla="val 9574"/>
            </a:avLst>
          </a:prstGeom>
          <a:solidFill>
            <a:srgbClr val="FF0000">
              <a:alpha val="30000"/>
            </a:srgbClr>
          </a:solidFill>
          <a:ln>
            <a:solidFill>
              <a:srgbClr val="FF0000">
                <a:alpha val="1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Down Arrow 1">
            <a:extLst>
              <a:ext uri="{FF2B5EF4-FFF2-40B4-BE49-F238E27FC236}">
                <a16:creationId xmlns:a16="http://schemas.microsoft.com/office/drawing/2014/main" id="{AE610783-66E7-40BE-9D9D-87D04887E330}"/>
              </a:ext>
            </a:extLst>
          </p:cNvPr>
          <p:cNvSpPr/>
          <p:nvPr/>
        </p:nvSpPr>
        <p:spPr>
          <a:xfrm>
            <a:off x="6020626" y="690395"/>
            <a:ext cx="182880" cy="1828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69DBEC8-41F0-4DB6-8B82-E48CF720FAAB}"/>
              </a:ext>
            </a:extLst>
          </p:cNvPr>
          <p:cNvSpPr txBox="1"/>
          <p:nvPr/>
        </p:nvSpPr>
        <p:spPr>
          <a:xfrm>
            <a:off x="4575493" y="55783"/>
            <a:ext cx="2657312" cy="624252"/>
          </a:xfrm>
          <a:prstGeom prst="rect">
            <a:avLst/>
          </a:prstGeom>
          <a:solidFill>
            <a:schemeClr val="bg1"/>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Multiple Ligament Knee Injury (MLKI)</a:t>
            </a:r>
          </a:p>
        </p:txBody>
      </p:sp>
      <p:sp>
        <p:nvSpPr>
          <p:cNvPr id="8" name="TextBox 7">
            <a:extLst>
              <a:ext uri="{FF2B5EF4-FFF2-40B4-BE49-F238E27FC236}">
                <a16:creationId xmlns:a16="http://schemas.microsoft.com/office/drawing/2014/main" id="{AB4EB56F-C67C-4824-AC21-F306DC936001}"/>
              </a:ext>
            </a:extLst>
          </p:cNvPr>
          <p:cNvSpPr txBox="1"/>
          <p:nvPr/>
        </p:nvSpPr>
        <p:spPr>
          <a:xfrm>
            <a:off x="5098586" y="1811544"/>
            <a:ext cx="2022297" cy="237833"/>
          </a:xfrm>
          <a:prstGeom prst="rect">
            <a:avLst/>
          </a:prstGeom>
          <a:solidFill>
            <a:schemeClr val="bg1"/>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Sign Inform Consent Document</a:t>
            </a:r>
          </a:p>
        </p:txBody>
      </p:sp>
      <p:sp>
        <p:nvSpPr>
          <p:cNvPr id="9" name="TextBox 8">
            <a:extLst>
              <a:ext uri="{FF2B5EF4-FFF2-40B4-BE49-F238E27FC236}">
                <a16:creationId xmlns:a16="http://schemas.microsoft.com/office/drawing/2014/main" id="{8C6931E8-2E42-460E-ACB2-937B5B2386F7}"/>
              </a:ext>
            </a:extLst>
          </p:cNvPr>
          <p:cNvSpPr txBox="1"/>
          <p:nvPr/>
        </p:nvSpPr>
        <p:spPr>
          <a:xfrm>
            <a:off x="5444421" y="3611821"/>
            <a:ext cx="1350169" cy="192881"/>
          </a:xfrm>
          <a:prstGeom prst="rect">
            <a:avLst/>
          </a:prstGeom>
          <a:solidFill>
            <a:schemeClr val="bg2"/>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Surgery</a:t>
            </a:r>
          </a:p>
        </p:txBody>
      </p:sp>
      <p:sp>
        <p:nvSpPr>
          <p:cNvPr id="10" name="TextBox 9">
            <a:extLst>
              <a:ext uri="{FF2B5EF4-FFF2-40B4-BE49-F238E27FC236}">
                <a16:creationId xmlns:a16="http://schemas.microsoft.com/office/drawing/2014/main" id="{09F94714-3526-41B1-A684-E7611EA920A5}"/>
              </a:ext>
            </a:extLst>
          </p:cNvPr>
          <p:cNvSpPr txBox="1"/>
          <p:nvPr/>
        </p:nvSpPr>
        <p:spPr>
          <a:xfrm>
            <a:off x="4894188" y="2098444"/>
            <a:ext cx="2404579" cy="347781"/>
          </a:xfrm>
          <a:prstGeom prst="rect">
            <a:avLst/>
          </a:prstGeom>
          <a:solidFill>
            <a:schemeClr val="bg1">
              <a:lumMod val="85000"/>
            </a:schemeClr>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Screening for Study Eligibility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Patient-Reported Outcomes</a:t>
            </a:r>
          </a:p>
        </p:txBody>
      </p:sp>
      <p:sp>
        <p:nvSpPr>
          <p:cNvPr id="11" name="TextBox 10">
            <a:extLst>
              <a:ext uri="{FF2B5EF4-FFF2-40B4-BE49-F238E27FC236}">
                <a16:creationId xmlns:a16="http://schemas.microsoft.com/office/drawing/2014/main" id="{F787B838-657C-43C3-B815-E5AF7BBC6C08}"/>
              </a:ext>
            </a:extLst>
          </p:cNvPr>
          <p:cNvSpPr txBox="1"/>
          <p:nvPr/>
        </p:nvSpPr>
        <p:spPr>
          <a:xfrm>
            <a:off x="5066936" y="866650"/>
            <a:ext cx="2040364" cy="235049"/>
          </a:xfrm>
          <a:prstGeom prst="rect">
            <a:avLst/>
          </a:prstGeom>
          <a:solidFill>
            <a:schemeClr val="bg1">
              <a:lumMod val="85000"/>
            </a:schemeClr>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Pre-Screening for Study Eligibility</a:t>
            </a:r>
          </a:p>
        </p:txBody>
      </p:sp>
      <p:grpSp>
        <p:nvGrpSpPr>
          <p:cNvPr id="12" name="Group 11">
            <a:extLst>
              <a:ext uri="{FF2B5EF4-FFF2-40B4-BE49-F238E27FC236}">
                <a16:creationId xmlns:a16="http://schemas.microsoft.com/office/drawing/2014/main" id="{3F30A567-76FE-48D4-A847-9F7AF6618AEB}"/>
              </a:ext>
            </a:extLst>
          </p:cNvPr>
          <p:cNvGrpSpPr/>
          <p:nvPr/>
        </p:nvGrpSpPr>
        <p:grpSpPr>
          <a:xfrm>
            <a:off x="6201175" y="3849004"/>
            <a:ext cx="2377440" cy="2632288"/>
            <a:chOff x="5816879" y="3951243"/>
            <a:chExt cx="2377440" cy="2632288"/>
          </a:xfrm>
          <a:noFill/>
        </p:grpSpPr>
        <p:sp>
          <p:nvSpPr>
            <p:cNvPr id="13" name="Rectangle 12">
              <a:extLst>
                <a:ext uri="{FF2B5EF4-FFF2-40B4-BE49-F238E27FC236}">
                  <a16:creationId xmlns:a16="http://schemas.microsoft.com/office/drawing/2014/main" id="{8900615F-64D0-4057-B7B4-DDF6B18D2328}"/>
                </a:ext>
              </a:extLst>
            </p:cNvPr>
            <p:cNvSpPr/>
            <p:nvPr/>
          </p:nvSpPr>
          <p:spPr>
            <a:xfrm>
              <a:off x="5816879" y="3951243"/>
              <a:ext cx="2377440" cy="2632288"/>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B3219CCC-0F99-4472-A6C5-BB72A5B95E1F}"/>
                </a:ext>
              </a:extLst>
            </p:cNvPr>
            <p:cNvSpPr/>
            <p:nvPr/>
          </p:nvSpPr>
          <p:spPr>
            <a:xfrm>
              <a:off x="5898171" y="4021194"/>
              <a:ext cx="2212848" cy="566928"/>
            </a:xfrm>
            <a:prstGeom prst="rect">
              <a:avLst/>
            </a:prstGeom>
            <a:grpFill/>
            <a:ln w="12700">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rPr>
                <a:t>Research Visits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rPr>
                <a:t>Patient Self-Reported Outcomes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rPr>
                <a:t>[Computer-based/Web-based]</a:t>
              </a:r>
            </a:p>
          </p:txBody>
        </p:sp>
        <p:sp>
          <p:nvSpPr>
            <p:cNvPr id="15" name="Rectangle 14">
              <a:extLst>
                <a:ext uri="{FF2B5EF4-FFF2-40B4-BE49-F238E27FC236}">
                  <a16:creationId xmlns:a16="http://schemas.microsoft.com/office/drawing/2014/main" id="{5C03B440-410C-4A0E-9711-5341FCE436BC}"/>
                </a:ext>
              </a:extLst>
            </p:cNvPr>
            <p:cNvSpPr/>
            <p:nvPr/>
          </p:nvSpPr>
          <p:spPr>
            <a:xfrm>
              <a:off x="6044475" y="4673202"/>
              <a:ext cx="1920240" cy="292608"/>
            </a:xfrm>
            <a:prstGeom prst="rect">
              <a:avLst/>
            </a:prstGeom>
            <a:grpFill/>
            <a:ln w="12700">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rPr>
                <a:t>6 Months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rPr>
                <a:t>Post-Randomization</a:t>
              </a:r>
              <a:endParaRPr kumimoji="0" lang="en-US" sz="800" b="0"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44DD45EA-5B56-4C78-A2E5-7B1539E8D7B3}"/>
                </a:ext>
              </a:extLst>
            </p:cNvPr>
            <p:cNvSpPr/>
            <p:nvPr/>
          </p:nvSpPr>
          <p:spPr>
            <a:xfrm>
              <a:off x="6044475" y="5045696"/>
              <a:ext cx="1920240" cy="292608"/>
            </a:xfrm>
            <a:prstGeom prst="rect">
              <a:avLst/>
            </a:prstGeom>
            <a:grpFill/>
            <a:ln w="12700">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rPr>
                <a:t>Monthly: 7 to 11 months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rPr>
                <a:t>Post-Randomization</a:t>
              </a:r>
              <a:endParaRPr kumimoji="0" lang="en-US" sz="800" b="0"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1029DBAC-6C0E-444F-B7C4-820AB0671667}"/>
                </a:ext>
              </a:extLst>
            </p:cNvPr>
            <p:cNvSpPr/>
            <p:nvPr/>
          </p:nvSpPr>
          <p:spPr>
            <a:xfrm>
              <a:off x="6044475" y="5417841"/>
              <a:ext cx="1920240" cy="292608"/>
            </a:xfrm>
            <a:prstGeom prst="rect">
              <a:avLst/>
            </a:prstGeom>
            <a:grpFill/>
            <a:ln w="12700">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rPr>
                <a:t>12 Months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rPr>
                <a:t>Post-Randomization</a:t>
              </a:r>
              <a:endParaRPr kumimoji="0" lang="en-US" sz="800" b="0"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endParaRPr>
            </a:p>
          </p:txBody>
        </p:sp>
        <p:sp>
          <p:nvSpPr>
            <p:cNvPr id="18" name="Rectangle 17">
              <a:extLst>
                <a:ext uri="{FF2B5EF4-FFF2-40B4-BE49-F238E27FC236}">
                  <a16:creationId xmlns:a16="http://schemas.microsoft.com/office/drawing/2014/main" id="{FBADB22F-401F-460D-A8F8-8BB641C4F6A0}"/>
                </a:ext>
              </a:extLst>
            </p:cNvPr>
            <p:cNvSpPr/>
            <p:nvPr/>
          </p:nvSpPr>
          <p:spPr>
            <a:xfrm>
              <a:off x="6044475" y="5796475"/>
              <a:ext cx="1920240" cy="292608"/>
            </a:xfrm>
            <a:prstGeom prst="rect">
              <a:avLst/>
            </a:prstGeom>
            <a:grpFill/>
            <a:ln w="12700">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rPr>
                <a:t>Monthly: 13 to 23 months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rPr>
                <a:t>Post-Randomization</a:t>
              </a:r>
              <a:endParaRPr kumimoji="0" lang="en-US" sz="800" b="0"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0D2753C1-2F97-486E-ABBE-6D6F670DAA38}"/>
                </a:ext>
              </a:extLst>
            </p:cNvPr>
            <p:cNvSpPr/>
            <p:nvPr/>
          </p:nvSpPr>
          <p:spPr>
            <a:xfrm>
              <a:off x="6044475" y="6180428"/>
              <a:ext cx="1920240" cy="292608"/>
            </a:xfrm>
            <a:prstGeom prst="rect">
              <a:avLst/>
            </a:prstGeom>
            <a:grpFill/>
            <a:ln w="12700">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rPr>
                <a:t>24 Months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rPr>
                <a:t>Post-Randomization</a:t>
              </a:r>
              <a:endParaRPr kumimoji="0" lang="en-US" sz="800" b="0"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endParaRPr>
            </a:p>
          </p:txBody>
        </p:sp>
      </p:grpSp>
      <p:grpSp>
        <p:nvGrpSpPr>
          <p:cNvPr id="28" name="Group 27">
            <a:extLst>
              <a:ext uri="{FF2B5EF4-FFF2-40B4-BE49-F238E27FC236}">
                <a16:creationId xmlns:a16="http://schemas.microsoft.com/office/drawing/2014/main" id="{3B00D061-D1F3-4E83-90E6-DF0528D498AB}"/>
              </a:ext>
            </a:extLst>
          </p:cNvPr>
          <p:cNvGrpSpPr/>
          <p:nvPr/>
        </p:nvGrpSpPr>
        <p:grpSpPr>
          <a:xfrm>
            <a:off x="4012796" y="2832980"/>
            <a:ext cx="4202613" cy="582705"/>
            <a:chOff x="3624827" y="3078849"/>
            <a:chExt cx="4202613" cy="582705"/>
          </a:xfrm>
        </p:grpSpPr>
        <p:sp>
          <p:nvSpPr>
            <p:cNvPr id="29" name="Rectangle 28">
              <a:extLst>
                <a:ext uri="{FF2B5EF4-FFF2-40B4-BE49-F238E27FC236}">
                  <a16:creationId xmlns:a16="http://schemas.microsoft.com/office/drawing/2014/main" id="{33152447-6E9E-4B1B-9284-48FE418DE451}"/>
                </a:ext>
              </a:extLst>
            </p:cNvPr>
            <p:cNvSpPr/>
            <p:nvPr/>
          </p:nvSpPr>
          <p:spPr>
            <a:xfrm>
              <a:off x="3624827" y="3078849"/>
              <a:ext cx="4202613" cy="582705"/>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D83E5651-0F8F-4CA0-9A58-0860D09CB8D6}"/>
                </a:ext>
              </a:extLst>
            </p:cNvPr>
            <p:cNvGrpSpPr/>
            <p:nvPr/>
          </p:nvGrpSpPr>
          <p:grpSpPr>
            <a:xfrm>
              <a:off x="3703721" y="3144494"/>
              <a:ext cx="2733804" cy="453802"/>
              <a:chOff x="296372" y="2036941"/>
              <a:chExt cx="2733804" cy="453802"/>
            </a:xfrm>
            <a:solidFill>
              <a:schemeClr val="accent1"/>
            </a:solidFill>
          </p:grpSpPr>
          <p:sp>
            <p:nvSpPr>
              <p:cNvPr id="34" name="TextBox 33">
                <a:extLst>
                  <a:ext uri="{FF2B5EF4-FFF2-40B4-BE49-F238E27FC236}">
                    <a16:creationId xmlns:a16="http://schemas.microsoft.com/office/drawing/2014/main" id="{5CF1AFBC-6F99-4706-B4FA-5BF76FFD01F8}"/>
                  </a:ext>
                </a:extLst>
              </p:cNvPr>
              <p:cNvSpPr txBox="1"/>
              <p:nvPr/>
            </p:nvSpPr>
            <p:spPr>
              <a:xfrm>
                <a:off x="296372" y="2040328"/>
                <a:ext cx="622719" cy="450415"/>
              </a:xfrm>
              <a:prstGeom prst="rect">
                <a:avLst/>
              </a:prstGeom>
              <a:solidFill>
                <a:schemeClr val="accent1">
                  <a:lumMod val="60000"/>
                  <a:lumOff val="40000"/>
                </a:schemeClr>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Early Surgery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Early Rehab</a:t>
                </a:r>
              </a:p>
            </p:txBody>
          </p:sp>
          <p:sp>
            <p:nvSpPr>
              <p:cNvPr id="35" name="TextBox 34">
                <a:extLst>
                  <a:ext uri="{FF2B5EF4-FFF2-40B4-BE49-F238E27FC236}">
                    <a16:creationId xmlns:a16="http://schemas.microsoft.com/office/drawing/2014/main" id="{635F130B-BF16-496E-A5D6-E28349A499B0}"/>
                  </a:ext>
                </a:extLst>
              </p:cNvPr>
              <p:cNvSpPr txBox="1"/>
              <p:nvPr/>
            </p:nvSpPr>
            <p:spPr>
              <a:xfrm>
                <a:off x="971457" y="2040328"/>
                <a:ext cx="650023" cy="450415"/>
              </a:xfrm>
              <a:prstGeom prst="rect">
                <a:avLst/>
              </a:prstGeom>
              <a:solidFill>
                <a:schemeClr val="accent1">
                  <a:lumMod val="60000"/>
                  <a:lumOff val="40000"/>
                </a:schemeClr>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Delayed Surgery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Early Rehab</a:t>
                </a:r>
              </a:p>
            </p:txBody>
          </p:sp>
          <p:sp>
            <p:nvSpPr>
              <p:cNvPr id="36" name="TextBox 35">
                <a:extLst>
                  <a:ext uri="{FF2B5EF4-FFF2-40B4-BE49-F238E27FC236}">
                    <a16:creationId xmlns:a16="http://schemas.microsoft.com/office/drawing/2014/main" id="{FCEE991E-AF84-4276-A521-BCD97F32264B}"/>
                  </a:ext>
                </a:extLst>
              </p:cNvPr>
              <p:cNvSpPr txBox="1"/>
              <p:nvPr/>
            </p:nvSpPr>
            <p:spPr>
              <a:xfrm>
                <a:off x="1675805" y="2040327"/>
                <a:ext cx="650023" cy="450415"/>
              </a:xfrm>
              <a:prstGeom prst="rect">
                <a:avLst/>
              </a:prstGeom>
              <a:solidFill>
                <a:schemeClr val="accent1">
                  <a:lumMod val="60000"/>
                  <a:lumOff val="40000"/>
                </a:schemeClr>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Early Surgery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Delayed Rehab</a:t>
                </a:r>
              </a:p>
            </p:txBody>
          </p:sp>
          <p:sp>
            <p:nvSpPr>
              <p:cNvPr id="37" name="TextBox 36">
                <a:extLst>
                  <a:ext uri="{FF2B5EF4-FFF2-40B4-BE49-F238E27FC236}">
                    <a16:creationId xmlns:a16="http://schemas.microsoft.com/office/drawing/2014/main" id="{0AB881FE-70A5-4788-9AC1-92F2062D3E61}"/>
                  </a:ext>
                </a:extLst>
              </p:cNvPr>
              <p:cNvSpPr txBox="1"/>
              <p:nvPr/>
            </p:nvSpPr>
            <p:spPr>
              <a:xfrm>
                <a:off x="2380153" y="2036941"/>
                <a:ext cx="650023" cy="453802"/>
              </a:xfrm>
              <a:prstGeom prst="rect">
                <a:avLst/>
              </a:prstGeom>
              <a:solidFill>
                <a:schemeClr val="accent1">
                  <a:lumMod val="60000"/>
                  <a:lumOff val="40000"/>
                </a:schemeClr>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Delayed Surgery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Delayed Rehab</a:t>
                </a:r>
              </a:p>
            </p:txBody>
          </p:sp>
        </p:grpSp>
        <p:grpSp>
          <p:nvGrpSpPr>
            <p:cNvPr id="31" name="Group 30">
              <a:extLst>
                <a:ext uri="{FF2B5EF4-FFF2-40B4-BE49-F238E27FC236}">
                  <a16:creationId xmlns:a16="http://schemas.microsoft.com/office/drawing/2014/main" id="{3012DF1D-D7CC-4B1F-A2A6-D4DE432EFA5A}"/>
                </a:ext>
              </a:extLst>
            </p:cNvPr>
            <p:cNvGrpSpPr/>
            <p:nvPr/>
          </p:nvGrpSpPr>
          <p:grpSpPr>
            <a:xfrm>
              <a:off x="6506386" y="3130815"/>
              <a:ext cx="1247680" cy="467480"/>
              <a:chOff x="373800" y="2996335"/>
              <a:chExt cx="1247680" cy="467480"/>
            </a:xfrm>
          </p:grpSpPr>
          <p:sp>
            <p:nvSpPr>
              <p:cNvPr id="32" name="TextBox 31">
                <a:extLst>
                  <a:ext uri="{FF2B5EF4-FFF2-40B4-BE49-F238E27FC236}">
                    <a16:creationId xmlns:a16="http://schemas.microsoft.com/office/drawing/2014/main" id="{8944D645-B931-4D97-AA0D-48CC949982DA}"/>
                  </a:ext>
                </a:extLst>
              </p:cNvPr>
              <p:cNvSpPr txBox="1"/>
              <p:nvPr/>
            </p:nvSpPr>
            <p:spPr>
              <a:xfrm>
                <a:off x="373800" y="3010013"/>
                <a:ext cx="597657" cy="453801"/>
              </a:xfrm>
              <a:prstGeom prst="rect">
                <a:avLst/>
              </a:prstGeom>
              <a:solidFill>
                <a:schemeClr val="accent4"/>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Early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Rehab</a:t>
                </a:r>
              </a:p>
            </p:txBody>
          </p:sp>
          <p:sp>
            <p:nvSpPr>
              <p:cNvPr id="33" name="TextBox 32">
                <a:extLst>
                  <a:ext uri="{FF2B5EF4-FFF2-40B4-BE49-F238E27FC236}">
                    <a16:creationId xmlns:a16="http://schemas.microsoft.com/office/drawing/2014/main" id="{80A09AD3-29ED-49FB-AF65-CF21D8F246B3}"/>
                  </a:ext>
                </a:extLst>
              </p:cNvPr>
              <p:cNvSpPr txBox="1"/>
              <p:nvPr/>
            </p:nvSpPr>
            <p:spPr>
              <a:xfrm>
                <a:off x="1023823" y="2996335"/>
                <a:ext cx="597657" cy="467480"/>
              </a:xfrm>
              <a:prstGeom prst="rect">
                <a:avLst/>
              </a:prstGeom>
              <a:solidFill>
                <a:schemeClr val="accent4"/>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Delayed Rehab</a:t>
                </a:r>
              </a:p>
            </p:txBody>
          </p:sp>
        </p:grpSp>
      </p:grpSp>
      <p:sp>
        <p:nvSpPr>
          <p:cNvPr id="38" name="TextBox 37">
            <a:extLst>
              <a:ext uri="{FF2B5EF4-FFF2-40B4-BE49-F238E27FC236}">
                <a16:creationId xmlns:a16="http://schemas.microsoft.com/office/drawing/2014/main" id="{6E80DF0A-3A4D-4D24-95EC-3AEA690CBF3C}"/>
              </a:ext>
            </a:extLst>
          </p:cNvPr>
          <p:cNvSpPr txBox="1"/>
          <p:nvPr/>
        </p:nvSpPr>
        <p:spPr>
          <a:xfrm>
            <a:off x="5444421" y="2645030"/>
            <a:ext cx="1350169" cy="192881"/>
          </a:xfrm>
          <a:prstGeom prst="rect">
            <a:avLst/>
          </a:prstGeom>
          <a:solidFill>
            <a:schemeClr val="accent2">
              <a:lumMod val="60000"/>
              <a:lumOff val="40000"/>
            </a:schemeClr>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Randomization</a:t>
            </a:r>
          </a:p>
        </p:txBody>
      </p:sp>
      <p:grpSp>
        <p:nvGrpSpPr>
          <p:cNvPr id="39" name="Group 38">
            <a:extLst>
              <a:ext uri="{FF2B5EF4-FFF2-40B4-BE49-F238E27FC236}">
                <a16:creationId xmlns:a16="http://schemas.microsoft.com/office/drawing/2014/main" id="{9643E92E-685E-4D5A-B9E8-F4C5CE55BC2D}"/>
              </a:ext>
            </a:extLst>
          </p:cNvPr>
          <p:cNvGrpSpPr/>
          <p:nvPr/>
        </p:nvGrpSpPr>
        <p:grpSpPr>
          <a:xfrm>
            <a:off x="7449696" y="301234"/>
            <a:ext cx="1186693" cy="719339"/>
            <a:chOff x="7641769" y="91431"/>
            <a:chExt cx="1226614" cy="411722"/>
          </a:xfrm>
        </p:grpSpPr>
        <p:sp>
          <p:nvSpPr>
            <p:cNvPr id="40" name="Rectangle 39">
              <a:extLst>
                <a:ext uri="{FF2B5EF4-FFF2-40B4-BE49-F238E27FC236}">
                  <a16:creationId xmlns:a16="http://schemas.microsoft.com/office/drawing/2014/main" id="{78A284BE-56D2-43E6-ADCF-5390F4353068}"/>
                </a:ext>
              </a:extLst>
            </p:cNvPr>
            <p:cNvSpPr/>
            <p:nvPr/>
          </p:nvSpPr>
          <p:spPr>
            <a:xfrm>
              <a:off x="7641770" y="374457"/>
              <a:ext cx="190309" cy="1286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AADE48B8-2547-41CE-9C03-ED5924DA4D7B}"/>
                </a:ext>
              </a:extLst>
            </p:cNvPr>
            <p:cNvSpPr/>
            <p:nvPr/>
          </p:nvSpPr>
          <p:spPr>
            <a:xfrm>
              <a:off x="7641769" y="151091"/>
              <a:ext cx="190310" cy="1169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 Box 2">
              <a:extLst>
                <a:ext uri="{FF2B5EF4-FFF2-40B4-BE49-F238E27FC236}">
                  <a16:creationId xmlns:a16="http://schemas.microsoft.com/office/drawing/2014/main" id="{6BFB6340-970E-4C60-8585-F32561C7C716}"/>
                </a:ext>
              </a:extLst>
            </p:cNvPr>
            <p:cNvSpPr txBox="1">
              <a:spLocks noChangeArrowheads="1"/>
            </p:cNvSpPr>
            <p:nvPr/>
          </p:nvSpPr>
          <p:spPr bwMode="auto">
            <a:xfrm>
              <a:off x="7832079" y="336862"/>
              <a:ext cx="988027" cy="16629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Timing of Rehab Only</a:t>
              </a:r>
            </a:p>
          </p:txBody>
        </p:sp>
        <p:sp>
          <p:nvSpPr>
            <p:cNvPr id="43" name="Text Box 2">
              <a:extLst>
                <a:ext uri="{FF2B5EF4-FFF2-40B4-BE49-F238E27FC236}">
                  <a16:creationId xmlns:a16="http://schemas.microsoft.com/office/drawing/2014/main" id="{2EA9FDF3-1FB7-4ECF-B343-6A5B2878675F}"/>
                </a:ext>
              </a:extLst>
            </p:cNvPr>
            <p:cNvSpPr txBox="1">
              <a:spLocks noChangeArrowheads="1"/>
            </p:cNvSpPr>
            <p:nvPr/>
          </p:nvSpPr>
          <p:spPr bwMode="auto">
            <a:xfrm>
              <a:off x="7832079" y="91431"/>
              <a:ext cx="1036304" cy="200075"/>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Timing of Surgery and Rehab  </a:t>
              </a:r>
            </a:p>
          </p:txBody>
        </p:sp>
      </p:grpSp>
      <p:sp>
        <p:nvSpPr>
          <p:cNvPr id="44" name="Text Box 2">
            <a:extLst>
              <a:ext uri="{FF2B5EF4-FFF2-40B4-BE49-F238E27FC236}">
                <a16:creationId xmlns:a16="http://schemas.microsoft.com/office/drawing/2014/main" id="{54EA525A-5811-4719-AFF6-5EECC6514262}"/>
              </a:ext>
            </a:extLst>
          </p:cNvPr>
          <p:cNvSpPr txBox="1">
            <a:spLocks noChangeArrowheads="1"/>
          </p:cNvSpPr>
          <p:nvPr/>
        </p:nvSpPr>
        <p:spPr bwMode="auto">
          <a:xfrm>
            <a:off x="3983999" y="1149789"/>
            <a:ext cx="2103120" cy="475488"/>
          </a:xfrm>
          <a:prstGeom prst="rect">
            <a:avLst/>
          </a:prstGeom>
          <a:solidFill>
            <a:schemeClr val="accent1">
              <a:lumMod val="60000"/>
              <a:lumOff val="40000"/>
            </a:schemeClr>
          </a:solidFill>
          <a:ln w="9525">
            <a:solidFill>
              <a:srgbClr val="000000"/>
            </a:solidFill>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Subject within 6 weeks after injury </a:t>
            </a:r>
          </a:p>
        </p:txBody>
      </p:sp>
      <p:sp>
        <p:nvSpPr>
          <p:cNvPr id="45" name="Text Box 2">
            <a:extLst>
              <a:ext uri="{FF2B5EF4-FFF2-40B4-BE49-F238E27FC236}">
                <a16:creationId xmlns:a16="http://schemas.microsoft.com/office/drawing/2014/main" id="{E1EF2D31-1700-4D53-BA20-41914D265BAA}"/>
              </a:ext>
            </a:extLst>
          </p:cNvPr>
          <p:cNvSpPr txBox="1">
            <a:spLocks noChangeArrowheads="1"/>
          </p:cNvSpPr>
          <p:nvPr/>
        </p:nvSpPr>
        <p:spPr bwMode="auto">
          <a:xfrm>
            <a:off x="6116764" y="1153682"/>
            <a:ext cx="2103120" cy="476321"/>
          </a:xfrm>
          <a:prstGeom prst="rect">
            <a:avLst/>
          </a:prstGeom>
          <a:solidFill>
            <a:schemeClr val="accent4"/>
          </a:solidFill>
          <a:ln w="9525">
            <a:solidFill>
              <a:srgbClr val="000000"/>
            </a:solidFill>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Subject &gt; 6 weeks after injury or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NOT eligible for Timing of Surgery </a:t>
            </a:r>
          </a:p>
        </p:txBody>
      </p:sp>
      <p:sp>
        <p:nvSpPr>
          <p:cNvPr id="47" name="Down Arrow 53">
            <a:extLst>
              <a:ext uri="{FF2B5EF4-FFF2-40B4-BE49-F238E27FC236}">
                <a16:creationId xmlns:a16="http://schemas.microsoft.com/office/drawing/2014/main" id="{854487D8-A70C-491E-99EA-F0CE2F61DA7B}"/>
              </a:ext>
            </a:extLst>
          </p:cNvPr>
          <p:cNvSpPr/>
          <p:nvPr/>
        </p:nvSpPr>
        <p:spPr>
          <a:xfrm>
            <a:off x="6018295" y="2454119"/>
            <a:ext cx="182880" cy="1828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Down Arrow 54">
            <a:extLst>
              <a:ext uri="{FF2B5EF4-FFF2-40B4-BE49-F238E27FC236}">
                <a16:creationId xmlns:a16="http://schemas.microsoft.com/office/drawing/2014/main" id="{D8F3694E-9526-4859-98DB-A6D5D8FE8C6E}"/>
              </a:ext>
            </a:extLst>
          </p:cNvPr>
          <p:cNvSpPr/>
          <p:nvPr/>
        </p:nvSpPr>
        <p:spPr>
          <a:xfrm>
            <a:off x="6009385" y="3419287"/>
            <a:ext cx="182880" cy="1828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Bent-Up Arrow 55">
            <a:extLst>
              <a:ext uri="{FF2B5EF4-FFF2-40B4-BE49-F238E27FC236}">
                <a16:creationId xmlns:a16="http://schemas.microsoft.com/office/drawing/2014/main" id="{81A31608-05C3-4305-AB09-C52A0AD81C8C}"/>
              </a:ext>
            </a:extLst>
          </p:cNvPr>
          <p:cNvSpPr/>
          <p:nvPr/>
        </p:nvSpPr>
        <p:spPr>
          <a:xfrm rot="10800000">
            <a:off x="4911815" y="3651289"/>
            <a:ext cx="532606" cy="190251"/>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p:cNvGrpSpPr/>
          <p:nvPr/>
        </p:nvGrpSpPr>
        <p:grpSpPr>
          <a:xfrm>
            <a:off x="246888" y="3510727"/>
            <a:ext cx="5771407" cy="3042474"/>
            <a:chOff x="246888" y="3510727"/>
            <a:chExt cx="5771407" cy="3042474"/>
          </a:xfrm>
        </p:grpSpPr>
        <p:grpSp>
          <p:nvGrpSpPr>
            <p:cNvPr id="20" name="Group 19">
              <a:extLst>
                <a:ext uri="{FF2B5EF4-FFF2-40B4-BE49-F238E27FC236}">
                  <a16:creationId xmlns:a16="http://schemas.microsoft.com/office/drawing/2014/main" id="{CA44AAA4-9475-4580-A987-82CC37196E22}"/>
                </a:ext>
              </a:extLst>
            </p:cNvPr>
            <p:cNvGrpSpPr/>
            <p:nvPr/>
          </p:nvGrpSpPr>
          <p:grpSpPr>
            <a:xfrm>
              <a:off x="3638595" y="3848107"/>
              <a:ext cx="2379700" cy="2632288"/>
              <a:chOff x="3319714" y="3937068"/>
              <a:chExt cx="2379700" cy="2632288"/>
            </a:xfrm>
          </p:grpSpPr>
          <p:sp>
            <p:nvSpPr>
              <p:cNvPr id="21" name="Rectangle 20">
                <a:extLst>
                  <a:ext uri="{FF2B5EF4-FFF2-40B4-BE49-F238E27FC236}">
                    <a16:creationId xmlns:a16="http://schemas.microsoft.com/office/drawing/2014/main" id="{BA95766F-F7E9-49C3-8CAE-553D39C75612}"/>
                  </a:ext>
                </a:extLst>
              </p:cNvPr>
              <p:cNvSpPr/>
              <p:nvPr/>
            </p:nvSpPr>
            <p:spPr>
              <a:xfrm>
                <a:off x="3319714" y="3937068"/>
                <a:ext cx="2379700" cy="2632288"/>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98CBA3A-63CE-4CE7-8759-AEDEC6724D32}"/>
                  </a:ext>
                </a:extLst>
              </p:cNvPr>
              <p:cNvSpPr/>
              <p:nvPr/>
            </p:nvSpPr>
            <p:spPr>
              <a:xfrm>
                <a:off x="3438782" y="4038450"/>
                <a:ext cx="2212150" cy="563732"/>
              </a:xfrm>
              <a:prstGeom prst="rect">
                <a:avLst/>
              </a:prstGeom>
              <a:solidFill>
                <a:schemeClr val="bg1">
                  <a:lumMod val="75000"/>
                </a:schemeClr>
              </a:solidFill>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Clinical Visits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Patient-Reported Rehab Activity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[In-person visit]</a:t>
                </a:r>
              </a:p>
            </p:txBody>
          </p:sp>
          <p:sp>
            <p:nvSpPr>
              <p:cNvPr id="23" name="Rectangle 22">
                <a:extLst>
                  <a:ext uri="{FF2B5EF4-FFF2-40B4-BE49-F238E27FC236}">
                    <a16:creationId xmlns:a16="http://schemas.microsoft.com/office/drawing/2014/main" id="{6B66743A-AEB3-4511-B69F-12222FEBE820}"/>
                  </a:ext>
                </a:extLst>
              </p:cNvPr>
              <p:cNvSpPr/>
              <p:nvPr/>
            </p:nvSpPr>
            <p:spPr>
              <a:xfrm>
                <a:off x="3580092" y="4675447"/>
                <a:ext cx="1920240" cy="292608"/>
              </a:xfrm>
              <a:prstGeom prst="rect">
                <a:avLst/>
              </a:prstGeom>
              <a:solidFill>
                <a:schemeClr val="bg1">
                  <a:lumMod val="75000"/>
                </a:schemeClr>
              </a:solidFill>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week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Post-Surgery</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Rectangle 23">
                <a:extLst>
                  <a:ext uri="{FF2B5EF4-FFF2-40B4-BE49-F238E27FC236}">
                    <a16:creationId xmlns:a16="http://schemas.microsoft.com/office/drawing/2014/main" id="{AA188181-B088-429D-AC50-8C46F3BEE14E}"/>
                  </a:ext>
                </a:extLst>
              </p:cNvPr>
              <p:cNvSpPr/>
              <p:nvPr/>
            </p:nvSpPr>
            <p:spPr>
              <a:xfrm>
                <a:off x="3580093" y="5045696"/>
                <a:ext cx="1920240" cy="292608"/>
              </a:xfrm>
              <a:prstGeom prst="rect">
                <a:avLst/>
              </a:prstGeom>
              <a:solidFill>
                <a:schemeClr val="bg1">
                  <a:lumMod val="75000"/>
                </a:schemeClr>
              </a:solidFill>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4-6 Weeks</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Post-Surgery</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Rectangle 24">
                <a:extLst>
                  <a:ext uri="{FF2B5EF4-FFF2-40B4-BE49-F238E27FC236}">
                    <a16:creationId xmlns:a16="http://schemas.microsoft.com/office/drawing/2014/main" id="{E11EFB07-F2D1-4CED-B668-A17282626C4E}"/>
                  </a:ext>
                </a:extLst>
              </p:cNvPr>
              <p:cNvSpPr/>
              <p:nvPr/>
            </p:nvSpPr>
            <p:spPr>
              <a:xfrm>
                <a:off x="3583586" y="5413049"/>
                <a:ext cx="1920240" cy="292608"/>
              </a:xfrm>
              <a:prstGeom prst="rect">
                <a:avLst/>
              </a:prstGeom>
              <a:solidFill>
                <a:schemeClr val="bg1">
                  <a:lumMod val="75000"/>
                </a:schemeClr>
              </a:solidFill>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Months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Post-Surgery</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id="{8E933011-DB46-466A-ACA9-235999E1FB73}"/>
                  </a:ext>
                </a:extLst>
              </p:cNvPr>
              <p:cNvSpPr/>
              <p:nvPr/>
            </p:nvSpPr>
            <p:spPr>
              <a:xfrm>
                <a:off x="3580092" y="5796475"/>
                <a:ext cx="1920240" cy="292608"/>
              </a:xfrm>
              <a:prstGeom prst="rect">
                <a:avLst/>
              </a:prstGeom>
              <a:solidFill>
                <a:schemeClr val="bg1">
                  <a:lumMod val="75000"/>
                </a:schemeClr>
              </a:solidFill>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months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Post-Surgery</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E9BD22F7-A4C2-4650-A151-0C353843A7F1}"/>
                  </a:ext>
                </a:extLst>
              </p:cNvPr>
              <p:cNvSpPr/>
              <p:nvPr/>
            </p:nvSpPr>
            <p:spPr>
              <a:xfrm>
                <a:off x="3580092" y="6174440"/>
                <a:ext cx="1920240" cy="292608"/>
              </a:xfrm>
              <a:prstGeom prst="rect">
                <a:avLst/>
              </a:prstGeom>
              <a:solidFill>
                <a:schemeClr val="bg1">
                  <a:lumMod val="75000"/>
                </a:schemeClr>
              </a:solidFill>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9-12 Months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Post-Surgery</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50" name="Left Brace 49">
              <a:extLst>
                <a:ext uri="{FF2B5EF4-FFF2-40B4-BE49-F238E27FC236}">
                  <a16:creationId xmlns:a16="http://schemas.microsoft.com/office/drawing/2014/main" id="{7AE2C68A-911E-4A17-AB92-33E3DEA99468}"/>
                </a:ext>
              </a:extLst>
            </p:cNvPr>
            <p:cNvSpPr/>
            <p:nvPr/>
          </p:nvSpPr>
          <p:spPr>
            <a:xfrm>
              <a:off x="2982681" y="3739159"/>
              <a:ext cx="975228" cy="2814042"/>
            </a:xfrm>
            <a:prstGeom prst="leftBrace">
              <a:avLst>
                <a:gd name="adj1" fmla="val 43319"/>
                <a:gd name="adj2" fmla="val 50000"/>
              </a:avLst>
            </a:prstGeom>
            <a:ln w="57150">
              <a:solidFill>
                <a:schemeClr val="accent4"/>
              </a:solid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C410FC93-50ED-45CF-BD89-E5C446A1C7D3}"/>
                </a:ext>
              </a:extLst>
            </p:cNvPr>
            <p:cNvGrpSpPr/>
            <p:nvPr/>
          </p:nvGrpSpPr>
          <p:grpSpPr>
            <a:xfrm>
              <a:off x="246888" y="3510727"/>
              <a:ext cx="2510367" cy="3001736"/>
              <a:chOff x="3319714" y="3937068"/>
              <a:chExt cx="2379700" cy="2632288"/>
            </a:xfrm>
          </p:grpSpPr>
          <p:sp>
            <p:nvSpPr>
              <p:cNvPr id="52" name="Rectangle 51">
                <a:extLst>
                  <a:ext uri="{FF2B5EF4-FFF2-40B4-BE49-F238E27FC236}">
                    <a16:creationId xmlns:a16="http://schemas.microsoft.com/office/drawing/2014/main" id="{29201D59-16EB-44E7-979E-F349CF39B893}"/>
                  </a:ext>
                </a:extLst>
              </p:cNvPr>
              <p:cNvSpPr/>
              <p:nvPr/>
            </p:nvSpPr>
            <p:spPr>
              <a:xfrm>
                <a:off x="3319714" y="3937068"/>
                <a:ext cx="2379700" cy="2632288"/>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3" name="Rectangle 52">
                <a:extLst>
                  <a:ext uri="{FF2B5EF4-FFF2-40B4-BE49-F238E27FC236}">
                    <a16:creationId xmlns:a16="http://schemas.microsoft.com/office/drawing/2014/main" id="{10FC0911-4516-4045-A8E7-E084A304C368}"/>
                  </a:ext>
                </a:extLst>
              </p:cNvPr>
              <p:cNvSpPr/>
              <p:nvPr/>
            </p:nvSpPr>
            <p:spPr>
              <a:xfrm>
                <a:off x="3403489" y="4038449"/>
                <a:ext cx="2212150" cy="2406791"/>
              </a:xfrm>
              <a:prstGeom prst="rect">
                <a:avLst/>
              </a:prstGeom>
              <a:solidFill>
                <a:schemeClr val="bg1">
                  <a:lumMod val="75000"/>
                </a:schemeClr>
              </a:solidFill>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Completed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In-person at the Clinical Site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US" sz="1200" b="1" dirty="0">
                    <a:solidFill>
                      <a:schemeClr val="tx1"/>
                    </a:solidFill>
                  </a:rPr>
                  <a:t>Visits record data related to clinical outcome</a:t>
                </a:r>
              </a:p>
              <a:p>
                <a:pPr marL="284163" lvl="1" indent="-171450">
                  <a:buFont typeface="Arial" panose="020B0604020202020204" pitchFamily="34" charset="0"/>
                  <a:buChar char="•"/>
                </a:pPr>
                <a:r>
                  <a:rPr lang="en-US" sz="1200" b="1" dirty="0">
                    <a:solidFill>
                      <a:schemeClr val="tx1"/>
                    </a:solidFill>
                  </a:rPr>
                  <a:t>Range of Motion</a:t>
                </a:r>
              </a:p>
              <a:p>
                <a:pPr marL="284163" lvl="1" indent="-171450">
                  <a:buFont typeface="Arial" panose="020B0604020202020204" pitchFamily="34" charset="0"/>
                  <a:buChar char="•"/>
                </a:pPr>
                <a:r>
                  <a:rPr lang="en-US" sz="1200" b="1" dirty="0">
                    <a:solidFill>
                      <a:schemeClr val="tx1"/>
                    </a:solidFill>
                  </a:rPr>
                  <a:t>Ligament Exam</a:t>
                </a:r>
              </a:p>
              <a:p>
                <a:pPr marL="284163" lvl="1" indent="-171450">
                  <a:buFont typeface="Arial" panose="020B0604020202020204" pitchFamily="34" charset="0"/>
                  <a:buChar char="•"/>
                </a:pPr>
                <a:r>
                  <a:rPr lang="en-US" sz="1200" b="1" dirty="0">
                    <a:solidFill>
                      <a:schemeClr val="tx1"/>
                    </a:solidFill>
                  </a:rPr>
                  <a:t>Complications – AEs/SAEs</a:t>
                </a:r>
              </a:p>
              <a:p>
                <a:pPr marL="284163" lvl="1" indent="-173038">
                  <a:buFont typeface="Arial" panose="020B0604020202020204" pitchFamily="34" charset="0"/>
                  <a:buChar char="•"/>
                </a:pPr>
                <a:r>
                  <a:rPr lang="en-US" sz="1200" b="1" dirty="0">
                    <a:solidFill>
                      <a:schemeClr val="tx1"/>
                    </a:solidFill>
                  </a:rPr>
                  <a:t>Adherence to rehabilitation as randomized</a:t>
                </a:r>
              </a:p>
              <a:p>
                <a:pPr marL="284163" lvl="1" indent="-173038">
                  <a:buFont typeface="Arial" panose="020B0604020202020204" pitchFamily="34" charset="0"/>
                  <a:buChar char="•"/>
                </a:pPr>
                <a:r>
                  <a:rPr kumimoji="0" lang="en-US" sz="1200" b="1" i="0" u="none" strike="noStrike" kern="1200" cap="none" spc="0" normalizeH="0" baseline="0" noProof="0" dirty="0">
                    <a:ln>
                      <a:noFill/>
                    </a:ln>
                    <a:solidFill>
                      <a:schemeClr val="tx1"/>
                    </a:solidFill>
                    <a:effectLst/>
                    <a:uLnTx/>
                    <a:uFillTx/>
                    <a:cs typeface="Arial" panose="020B0604020202020204" pitchFamily="34" charset="0"/>
                  </a:rPr>
                  <a:t>Additional Surgeries -</a:t>
                </a:r>
                <a:r>
                  <a:rPr kumimoji="0" lang="en-US" sz="1200" b="1" i="0" u="none" strike="noStrike" kern="1200" cap="none" spc="0" normalizeH="0" noProof="0" dirty="0">
                    <a:ln>
                      <a:noFill/>
                    </a:ln>
                    <a:solidFill>
                      <a:schemeClr val="tx1"/>
                    </a:solidFill>
                    <a:effectLst/>
                    <a:uLnTx/>
                    <a:uFillTx/>
                    <a:cs typeface="Arial" panose="020B0604020202020204" pitchFamily="34" charset="0"/>
                  </a:rPr>
                  <a:t> clinical</a:t>
                </a:r>
                <a:endParaRPr kumimoji="0" lang="en-US" sz="1050" b="1" i="0" u="none" strike="noStrike" kern="1200" cap="none" spc="0" normalizeH="0" baseline="0" noProof="0" dirty="0">
                  <a:ln>
                    <a:noFill/>
                  </a:ln>
                  <a:solidFill>
                    <a:schemeClr val="tx1"/>
                  </a:solidFill>
                  <a:effectLst/>
                  <a:uLnTx/>
                  <a:uFillTx/>
                  <a:cs typeface="Arial" panose="020B0604020202020204" pitchFamily="34" charset="0"/>
                </a:endParaRPr>
              </a:p>
            </p:txBody>
          </p:sp>
        </p:grpSp>
      </p:grpSp>
      <p:grpSp>
        <p:nvGrpSpPr>
          <p:cNvPr id="59" name="Group 58">
            <a:extLst>
              <a:ext uri="{FF2B5EF4-FFF2-40B4-BE49-F238E27FC236}">
                <a16:creationId xmlns:a16="http://schemas.microsoft.com/office/drawing/2014/main" id="{D074EE1F-F80B-4FD7-906A-3E34873DE954}"/>
              </a:ext>
            </a:extLst>
          </p:cNvPr>
          <p:cNvGrpSpPr/>
          <p:nvPr/>
        </p:nvGrpSpPr>
        <p:grpSpPr>
          <a:xfrm>
            <a:off x="9574625" y="3538957"/>
            <a:ext cx="2514600" cy="2999232"/>
            <a:chOff x="5816879" y="3951243"/>
            <a:chExt cx="2377440" cy="2632288"/>
          </a:xfrm>
          <a:solidFill>
            <a:schemeClr val="accent6">
              <a:lumMod val="60000"/>
              <a:lumOff val="40000"/>
              <a:alpha val="30000"/>
            </a:schemeClr>
          </a:solidFill>
        </p:grpSpPr>
        <p:sp>
          <p:nvSpPr>
            <p:cNvPr id="60" name="Rectangle 59">
              <a:extLst>
                <a:ext uri="{FF2B5EF4-FFF2-40B4-BE49-F238E27FC236}">
                  <a16:creationId xmlns:a16="http://schemas.microsoft.com/office/drawing/2014/main" id="{079C753C-DE5A-4E32-8B8D-57284CBE4DC2}"/>
                </a:ext>
              </a:extLst>
            </p:cNvPr>
            <p:cNvSpPr/>
            <p:nvPr/>
          </p:nvSpPr>
          <p:spPr>
            <a:xfrm>
              <a:off x="5816879" y="3951243"/>
              <a:ext cx="2377440" cy="2632288"/>
            </a:xfrm>
            <a:prstGeom prst="rect">
              <a:avLst/>
            </a:prstGeom>
            <a:grpFill/>
            <a:ln>
              <a:solidFill>
                <a:schemeClr val="bg1">
                  <a:lumMod val="65000"/>
                  <a:alpha val="2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1" name="Rectangle 60">
              <a:extLst>
                <a:ext uri="{FF2B5EF4-FFF2-40B4-BE49-F238E27FC236}">
                  <a16:creationId xmlns:a16="http://schemas.microsoft.com/office/drawing/2014/main" id="{99280883-BE2E-4B73-8F63-FCD53FDF82EA}"/>
                </a:ext>
              </a:extLst>
            </p:cNvPr>
            <p:cNvSpPr/>
            <p:nvPr/>
          </p:nvSpPr>
          <p:spPr>
            <a:xfrm>
              <a:off x="5898171" y="4064951"/>
              <a:ext cx="2212848" cy="2404872"/>
            </a:xfrm>
            <a:prstGeom prst="rect">
              <a:avLst/>
            </a:prstGeom>
            <a:grpFill/>
            <a:ln w="12700">
              <a:solidFill>
                <a:schemeClr val="bg1">
                  <a:lumMod val="65000"/>
                  <a:alpha val="29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rPr>
                <a:t>Completed Remotely and conducted by staff at University of Pittsburgh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rPr>
                <a:t>(Canadian Sites Responsible for their own follow-up)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rPr>
                <a:t>Return to Activity Monitoring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rPr>
                <a:t>Patient Reported Outcomes</a:t>
              </a:r>
              <a:endParaRPr kumimoji="0" lang="en-US" sz="900" b="1"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endParaRPr>
            </a:p>
          </p:txBody>
        </p:sp>
      </p:grpSp>
      <p:sp>
        <p:nvSpPr>
          <p:cNvPr id="67" name="Left Brace 66">
            <a:extLst>
              <a:ext uri="{FF2B5EF4-FFF2-40B4-BE49-F238E27FC236}">
                <a16:creationId xmlns:a16="http://schemas.microsoft.com/office/drawing/2014/main" id="{92C80AE9-B330-4919-BED5-4F5EEE5A8F5A}"/>
              </a:ext>
            </a:extLst>
          </p:cNvPr>
          <p:cNvSpPr/>
          <p:nvPr/>
        </p:nvSpPr>
        <p:spPr>
          <a:xfrm flipH="1">
            <a:off x="8338425" y="3739159"/>
            <a:ext cx="975228" cy="2814042"/>
          </a:xfrm>
          <a:prstGeom prst="leftBrace">
            <a:avLst>
              <a:gd name="adj1" fmla="val 41920"/>
              <a:gd name="adj2" fmla="val 50000"/>
            </a:avLst>
          </a:prstGeom>
          <a:ln w="57150">
            <a:solidFill>
              <a:schemeClr val="accent4">
                <a:alpha val="30000"/>
              </a:schemeClr>
            </a:solid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8" name="Picture 57"/>
          <p:cNvPicPr>
            <a:picLocks noChangeAspect="1"/>
          </p:cNvPicPr>
          <p:nvPr/>
        </p:nvPicPr>
        <p:blipFill>
          <a:blip r:embed="rId3"/>
          <a:stretch>
            <a:fillRect/>
          </a:stretch>
        </p:blipFill>
        <p:spPr>
          <a:xfrm>
            <a:off x="8908554" y="19842"/>
            <a:ext cx="3225064" cy="1426588"/>
          </a:xfrm>
          <a:prstGeom prst="rect">
            <a:avLst/>
          </a:prstGeom>
        </p:spPr>
      </p:pic>
    </p:spTree>
    <p:extLst>
      <p:ext uri="{BB962C8B-B14F-4D97-AF65-F5344CB8AC3E}">
        <p14:creationId xmlns:p14="http://schemas.microsoft.com/office/powerpoint/2010/main" val="1166784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Left Brace 49">
            <a:extLst>
              <a:ext uri="{FF2B5EF4-FFF2-40B4-BE49-F238E27FC236}">
                <a16:creationId xmlns:a16="http://schemas.microsoft.com/office/drawing/2014/main" id="{7AE2C68A-911E-4A17-AB92-33E3DEA99468}"/>
              </a:ext>
            </a:extLst>
          </p:cNvPr>
          <p:cNvSpPr/>
          <p:nvPr/>
        </p:nvSpPr>
        <p:spPr>
          <a:xfrm>
            <a:off x="2982681" y="3739159"/>
            <a:ext cx="975228" cy="2814042"/>
          </a:xfrm>
          <a:prstGeom prst="leftBrace">
            <a:avLst>
              <a:gd name="adj1" fmla="val 43319"/>
              <a:gd name="adj2" fmla="val 50000"/>
            </a:avLst>
          </a:prstGeom>
          <a:noFill/>
          <a:ln w="57150">
            <a:solidFill>
              <a:schemeClr val="accent4">
                <a:alpha val="30000"/>
              </a:schemeClr>
            </a:solid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Down Arrow 52">
            <a:extLst>
              <a:ext uri="{FF2B5EF4-FFF2-40B4-BE49-F238E27FC236}">
                <a16:creationId xmlns:a16="http://schemas.microsoft.com/office/drawing/2014/main" id="{1DBD459F-EA6B-4747-9A1B-F00C57BE81A3}"/>
              </a:ext>
            </a:extLst>
          </p:cNvPr>
          <p:cNvSpPr/>
          <p:nvPr/>
        </p:nvSpPr>
        <p:spPr>
          <a:xfrm>
            <a:off x="6018295" y="1628879"/>
            <a:ext cx="182880" cy="1828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Bent-Up Arrow 56">
            <a:extLst>
              <a:ext uri="{FF2B5EF4-FFF2-40B4-BE49-F238E27FC236}">
                <a16:creationId xmlns:a16="http://schemas.microsoft.com/office/drawing/2014/main" id="{E36DC643-069D-4501-B01C-4327CD29B20E}"/>
              </a:ext>
            </a:extLst>
          </p:cNvPr>
          <p:cNvSpPr/>
          <p:nvPr/>
        </p:nvSpPr>
        <p:spPr>
          <a:xfrm rot="10800000" flipH="1">
            <a:off x="6794591" y="2701258"/>
            <a:ext cx="756714" cy="1140283"/>
          </a:xfrm>
          <a:prstGeom prst="bentUpArrow">
            <a:avLst>
              <a:gd name="adj1" fmla="val 8158"/>
              <a:gd name="adj2" fmla="val 10643"/>
              <a:gd name="adj3" fmla="val 957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Down Arrow 1">
            <a:extLst>
              <a:ext uri="{FF2B5EF4-FFF2-40B4-BE49-F238E27FC236}">
                <a16:creationId xmlns:a16="http://schemas.microsoft.com/office/drawing/2014/main" id="{AE610783-66E7-40BE-9D9D-87D04887E330}"/>
              </a:ext>
            </a:extLst>
          </p:cNvPr>
          <p:cNvSpPr/>
          <p:nvPr/>
        </p:nvSpPr>
        <p:spPr>
          <a:xfrm>
            <a:off x="6020626" y="690395"/>
            <a:ext cx="182880" cy="1828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69DBEC8-41F0-4DB6-8B82-E48CF720FAAB}"/>
              </a:ext>
            </a:extLst>
          </p:cNvPr>
          <p:cNvSpPr txBox="1"/>
          <p:nvPr/>
        </p:nvSpPr>
        <p:spPr>
          <a:xfrm>
            <a:off x="4714409" y="78289"/>
            <a:ext cx="2335745" cy="601746"/>
          </a:xfrm>
          <a:prstGeom prst="rect">
            <a:avLst/>
          </a:prstGeom>
          <a:solidFill>
            <a:schemeClr val="bg1"/>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Multiple Ligament Knee Injury (MLKI)</a:t>
            </a:r>
          </a:p>
        </p:txBody>
      </p:sp>
      <p:sp>
        <p:nvSpPr>
          <p:cNvPr id="8" name="TextBox 7">
            <a:extLst>
              <a:ext uri="{FF2B5EF4-FFF2-40B4-BE49-F238E27FC236}">
                <a16:creationId xmlns:a16="http://schemas.microsoft.com/office/drawing/2014/main" id="{AB4EB56F-C67C-4824-AC21-F306DC936001}"/>
              </a:ext>
            </a:extLst>
          </p:cNvPr>
          <p:cNvSpPr txBox="1"/>
          <p:nvPr/>
        </p:nvSpPr>
        <p:spPr>
          <a:xfrm>
            <a:off x="5098586" y="1811544"/>
            <a:ext cx="2022297" cy="237833"/>
          </a:xfrm>
          <a:prstGeom prst="rect">
            <a:avLst/>
          </a:prstGeom>
          <a:solidFill>
            <a:schemeClr val="bg1"/>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Sign Inform Consent Document</a:t>
            </a:r>
          </a:p>
        </p:txBody>
      </p:sp>
      <p:sp>
        <p:nvSpPr>
          <p:cNvPr id="9" name="TextBox 8">
            <a:extLst>
              <a:ext uri="{FF2B5EF4-FFF2-40B4-BE49-F238E27FC236}">
                <a16:creationId xmlns:a16="http://schemas.microsoft.com/office/drawing/2014/main" id="{8C6931E8-2E42-460E-ACB2-937B5B2386F7}"/>
              </a:ext>
            </a:extLst>
          </p:cNvPr>
          <p:cNvSpPr txBox="1"/>
          <p:nvPr/>
        </p:nvSpPr>
        <p:spPr>
          <a:xfrm>
            <a:off x="5444421" y="3611821"/>
            <a:ext cx="1350169" cy="192881"/>
          </a:xfrm>
          <a:prstGeom prst="rect">
            <a:avLst/>
          </a:prstGeom>
          <a:solidFill>
            <a:schemeClr val="bg2"/>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Surgery</a:t>
            </a:r>
          </a:p>
        </p:txBody>
      </p:sp>
      <p:sp>
        <p:nvSpPr>
          <p:cNvPr id="10" name="TextBox 9">
            <a:extLst>
              <a:ext uri="{FF2B5EF4-FFF2-40B4-BE49-F238E27FC236}">
                <a16:creationId xmlns:a16="http://schemas.microsoft.com/office/drawing/2014/main" id="{09F94714-3526-41B1-A684-E7611EA920A5}"/>
              </a:ext>
            </a:extLst>
          </p:cNvPr>
          <p:cNvSpPr txBox="1"/>
          <p:nvPr/>
        </p:nvSpPr>
        <p:spPr>
          <a:xfrm>
            <a:off x="4894188" y="2098444"/>
            <a:ext cx="2404579" cy="347781"/>
          </a:xfrm>
          <a:prstGeom prst="rect">
            <a:avLst/>
          </a:prstGeom>
          <a:solidFill>
            <a:schemeClr val="bg1">
              <a:lumMod val="85000"/>
            </a:schemeClr>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Screening for Study Eligibility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Patient-Reported Outcomes</a:t>
            </a:r>
          </a:p>
        </p:txBody>
      </p:sp>
      <p:sp>
        <p:nvSpPr>
          <p:cNvPr id="11" name="TextBox 10">
            <a:extLst>
              <a:ext uri="{FF2B5EF4-FFF2-40B4-BE49-F238E27FC236}">
                <a16:creationId xmlns:a16="http://schemas.microsoft.com/office/drawing/2014/main" id="{F787B838-657C-43C3-B815-E5AF7BBC6C08}"/>
              </a:ext>
            </a:extLst>
          </p:cNvPr>
          <p:cNvSpPr txBox="1"/>
          <p:nvPr/>
        </p:nvSpPr>
        <p:spPr>
          <a:xfrm>
            <a:off x="5066936" y="866650"/>
            <a:ext cx="2040364" cy="235049"/>
          </a:xfrm>
          <a:prstGeom prst="rect">
            <a:avLst/>
          </a:prstGeom>
          <a:solidFill>
            <a:schemeClr val="bg1">
              <a:lumMod val="85000"/>
            </a:schemeClr>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Pre-Screening for Study Eligibility</a:t>
            </a:r>
          </a:p>
        </p:txBody>
      </p:sp>
      <p:grpSp>
        <p:nvGrpSpPr>
          <p:cNvPr id="20" name="Group 19">
            <a:extLst>
              <a:ext uri="{FF2B5EF4-FFF2-40B4-BE49-F238E27FC236}">
                <a16:creationId xmlns:a16="http://schemas.microsoft.com/office/drawing/2014/main" id="{CA44AAA4-9475-4580-A987-82CC37196E22}"/>
              </a:ext>
            </a:extLst>
          </p:cNvPr>
          <p:cNvGrpSpPr/>
          <p:nvPr/>
        </p:nvGrpSpPr>
        <p:grpSpPr>
          <a:xfrm>
            <a:off x="3638595" y="3848107"/>
            <a:ext cx="2379700" cy="2632288"/>
            <a:chOff x="3319714" y="3937068"/>
            <a:chExt cx="2379700" cy="2632288"/>
          </a:xfrm>
          <a:solidFill>
            <a:schemeClr val="bg1">
              <a:lumMod val="75000"/>
              <a:alpha val="30000"/>
            </a:schemeClr>
          </a:solidFill>
        </p:grpSpPr>
        <p:sp>
          <p:nvSpPr>
            <p:cNvPr id="21" name="Rectangle 20">
              <a:extLst>
                <a:ext uri="{FF2B5EF4-FFF2-40B4-BE49-F238E27FC236}">
                  <a16:creationId xmlns:a16="http://schemas.microsoft.com/office/drawing/2014/main" id="{BA95766F-F7E9-49C3-8CAE-553D39C75612}"/>
                </a:ext>
              </a:extLst>
            </p:cNvPr>
            <p:cNvSpPr/>
            <p:nvPr/>
          </p:nvSpPr>
          <p:spPr>
            <a:xfrm>
              <a:off x="3319714" y="3937068"/>
              <a:ext cx="2379700" cy="2632288"/>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198CBA3A-63CE-4CE7-8759-AEDEC6724D32}"/>
                </a:ext>
              </a:extLst>
            </p:cNvPr>
            <p:cNvSpPr/>
            <p:nvPr/>
          </p:nvSpPr>
          <p:spPr>
            <a:xfrm>
              <a:off x="3438782" y="4038450"/>
              <a:ext cx="2212150" cy="563732"/>
            </a:xfrm>
            <a:prstGeom prst="rect">
              <a:avLst/>
            </a:prstGeom>
            <a:grpFill/>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rPr>
                <a:t>Clinical Visits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rPr>
                <a:t>Patient-Reported Rehab Activity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rPr>
                <a:t>[In-person visit]</a:t>
              </a:r>
            </a:p>
          </p:txBody>
        </p:sp>
        <p:sp>
          <p:nvSpPr>
            <p:cNvPr id="23" name="Rectangle 22">
              <a:extLst>
                <a:ext uri="{FF2B5EF4-FFF2-40B4-BE49-F238E27FC236}">
                  <a16:creationId xmlns:a16="http://schemas.microsoft.com/office/drawing/2014/main" id="{6B66743A-AEB3-4511-B69F-12222FEBE820}"/>
                </a:ext>
              </a:extLst>
            </p:cNvPr>
            <p:cNvSpPr/>
            <p:nvPr/>
          </p:nvSpPr>
          <p:spPr>
            <a:xfrm>
              <a:off x="3580092" y="4675447"/>
              <a:ext cx="1920240" cy="292608"/>
            </a:xfrm>
            <a:prstGeom prst="rect">
              <a:avLst/>
            </a:prstGeom>
            <a:grpFill/>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rPr>
                <a:t>1 week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rPr>
                <a:t>Post-Surgery</a:t>
              </a:r>
              <a:endParaRPr kumimoji="0" lang="en-US" sz="800" b="0"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endParaRPr>
            </a:p>
          </p:txBody>
        </p:sp>
        <p:sp>
          <p:nvSpPr>
            <p:cNvPr id="24" name="Rectangle 23">
              <a:extLst>
                <a:ext uri="{FF2B5EF4-FFF2-40B4-BE49-F238E27FC236}">
                  <a16:creationId xmlns:a16="http://schemas.microsoft.com/office/drawing/2014/main" id="{AA188181-B088-429D-AC50-8C46F3BEE14E}"/>
                </a:ext>
              </a:extLst>
            </p:cNvPr>
            <p:cNvSpPr/>
            <p:nvPr/>
          </p:nvSpPr>
          <p:spPr>
            <a:xfrm>
              <a:off x="3580093" y="5045696"/>
              <a:ext cx="1920240" cy="292608"/>
            </a:xfrm>
            <a:prstGeom prst="rect">
              <a:avLst/>
            </a:prstGeom>
            <a:grpFill/>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rPr>
                <a:t>1 Month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rPr>
                <a:t>Post-Surgery</a:t>
              </a:r>
              <a:endParaRPr kumimoji="0" lang="en-US" sz="800" b="0"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endParaRPr>
            </a:p>
          </p:txBody>
        </p:sp>
        <p:sp>
          <p:nvSpPr>
            <p:cNvPr id="25" name="Rectangle 24">
              <a:extLst>
                <a:ext uri="{FF2B5EF4-FFF2-40B4-BE49-F238E27FC236}">
                  <a16:creationId xmlns:a16="http://schemas.microsoft.com/office/drawing/2014/main" id="{E11EFB07-F2D1-4CED-B668-A17282626C4E}"/>
                </a:ext>
              </a:extLst>
            </p:cNvPr>
            <p:cNvSpPr/>
            <p:nvPr/>
          </p:nvSpPr>
          <p:spPr>
            <a:xfrm>
              <a:off x="3583586" y="5413049"/>
              <a:ext cx="1920240" cy="292608"/>
            </a:xfrm>
            <a:prstGeom prst="rect">
              <a:avLst/>
            </a:prstGeom>
            <a:grpFill/>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rPr>
                <a:t>3 Months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rPr>
                <a:t>Post-Surgery</a:t>
              </a:r>
              <a:endParaRPr kumimoji="0" lang="en-US" sz="800" b="0"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id="{8E933011-DB46-466A-ACA9-235999E1FB73}"/>
                </a:ext>
              </a:extLst>
            </p:cNvPr>
            <p:cNvSpPr/>
            <p:nvPr/>
          </p:nvSpPr>
          <p:spPr>
            <a:xfrm>
              <a:off x="3580092" y="5796475"/>
              <a:ext cx="1920240" cy="292608"/>
            </a:xfrm>
            <a:prstGeom prst="rect">
              <a:avLst/>
            </a:prstGeom>
            <a:grpFill/>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rPr>
                <a:t>6 months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rPr>
                <a:t>Post-Surgery</a:t>
              </a:r>
              <a:endParaRPr kumimoji="0" lang="en-US" sz="800" b="0"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E9BD22F7-A4C2-4650-A151-0C353843A7F1}"/>
                </a:ext>
              </a:extLst>
            </p:cNvPr>
            <p:cNvSpPr/>
            <p:nvPr/>
          </p:nvSpPr>
          <p:spPr>
            <a:xfrm>
              <a:off x="3580092" y="6174440"/>
              <a:ext cx="1920240" cy="292608"/>
            </a:xfrm>
            <a:prstGeom prst="rect">
              <a:avLst/>
            </a:prstGeom>
            <a:grpFill/>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rPr>
                <a:t>9-12 Months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rPr>
                <a:t>Post-Surgery</a:t>
              </a:r>
              <a:endParaRPr kumimoji="0" lang="en-US" sz="800" b="0" i="0" u="none" strike="noStrike" kern="1200" cap="none" spc="0" normalizeH="0" baseline="0" noProof="0" dirty="0">
                <a:ln>
                  <a:noFill/>
                </a:ln>
                <a:solidFill>
                  <a:prstClr val="black">
                    <a:alpha val="50000"/>
                  </a:prstClr>
                </a:solidFill>
                <a:effectLst/>
                <a:uLnTx/>
                <a:uFillTx/>
                <a:latin typeface="Arial" panose="020B0604020202020204" pitchFamily="34" charset="0"/>
                <a:ea typeface="+mn-ea"/>
                <a:cs typeface="Arial" panose="020B0604020202020204" pitchFamily="34" charset="0"/>
              </a:endParaRPr>
            </a:p>
          </p:txBody>
        </p:sp>
      </p:grpSp>
      <p:grpSp>
        <p:nvGrpSpPr>
          <p:cNvPr id="28" name="Group 27">
            <a:extLst>
              <a:ext uri="{FF2B5EF4-FFF2-40B4-BE49-F238E27FC236}">
                <a16:creationId xmlns:a16="http://schemas.microsoft.com/office/drawing/2014/main" id="{3B00D061-D1F3-4E83-90E6-DF0528D498AB}"/>
              </a:ext>
            </a:extLst>
          </p:cNvPr>
          <p:cNvGrpSpPr/>
          <p:nvPr/>
        </p:nvGrpSpPr>
        <p:grpSpPr>
          <a:xfrm>
            <a:off x="4012796" y="2832980"/>
            <a:ext cx="4202613" cy="582705"/>
            <a:chOff x="3624827" y="3078849"/>
            <a:chExt cx="4202613" cy="582705"/>
          </a:xfrm>
        </p:grpSpPr>
        <p:sp>
          <p:nvSpPr>
            <p:cNvPr id="29" name="Rectangle 28">
              <a:extLst>
                <a:ext uri="{FF2B5EF4-FFF2-40B4-BE49-F238E27FC236}">
                  <a16:creationId xmlns:a16="http://schemas.microsoft.com/office/drawing/2014/main" id="{33152447-6E9E-4B1B-9284-48FE418DE451}"/>
                </a:ext>
              </a:extLst>
            </p:cNvPr>
            <p:cNvSpPr/>
            <p:nvPr/>
          </p:nvSpPr>
          <p:spPr>
            <a:xfrm>
              <a:off x="3624827" y="3078849"/>
              <a:ext cx="4202613" cy="582705"/>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D83E5651-0F8F-4CA0-9A58-0860D09CB8D6}"/>
                </a:ext>
              </a:extLst>
            </p:cNvPr>
            <p:cNvGrpSpPr/>
            <p:nvPr/>
          </p:nvGrpSpPr>
          <p:grpSpPr>
            <a:xfrm>
              <a:off x="3703721" y="3144494"/>
              <a:ext cx="2733804" cy="453802"/>
              <a:chOff x="296372" y="2036941"/>
              <a:chExt cx="2733804" cy="453802"/>
            </a:xfrm>
            <a:solidFill>
              <a:schemeClr val="accent1"/>
            </a:solidFill>
          </p:grpSpPr>
          <p:sp>
            <p:nvSpPr>
              <p:cNvPr id="34" name="TextBox 33">
                <a:extLst>
                  <a:ext uri="{FF2B5EF4-FFF2-40B4-BE49-F238E27FC236}">
                    <a16:creationId xmlns:a16="http://schemas.microsoft.com/office/drawing/2014/main" id="{5CF1AFBC-6F99-4706-B4FA-5BF76FFD01F8}"/>
                  </a:ext>
                </a:extLst>
              </p:cNvPr>
              <p:cNvSpPr txBox="1"/>
              <p:nvPr/>
            </p:nvSpPr>
            <p:spPr>
              <a:xfrm>
                <a:off x="296372" y="2040328"/>
                <a:ext cx="622719" cy="450415"/>
              </a:xfrm>
              <a:prstGeom prst="rect">
                <a:avLst/>
              </a:prstGeom>
              <a:solidFill>
                <a:schemeClr val="accent1">
                  <a:lumMod val="60000"/>
                  <a:lumOff val="40000"/>
                </a:schemeClr>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Early Surgery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Early Rehab</a:t>
                </a:r>
              </a:p>
            </p:txBody>
          </p:sp>
          <p:sp>
            <p:nvSpPr>
              <p:cNvPr id="35" name="TextBox 34">
                <a:extLst>
                  <a:ext uri="{FF2B5EF4-FFF2-40B4-BE49-F238E27FC236}">
                    <a16:creationId xmlns:a16="http://schemas.microsoft.com/office/drawing/2014/main" id="{635F130B-BF16-496E-A5D6-E28349A499B0}"/>
                  </a:ext>
                </a:extLst>
              </p:cNvPr>
              <p:cNvSpPr txBox="1"/>
              <p:nvPr/>
            </p:nvSpPr>
            <p:spPr>
              <a:xfrm>
                <a:off x="971457" y="2040328"/>
                <a:ext cx="650023" cy="450415"/>
              </a:xfrm>
              <a:prstGeom prst="rect">
                <a:avLst/>
              </a:prstGeom>
              <a:solidFill>
                <a:schemeClr val="accent1">
                  <a:lumMod val="60000"/>
                  <a:lumOff val="40000"/>
                </a:schemeClr>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Delayed Surgery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Early Rehab</a:t>
                </a:r>
              </a:p>
            </p:txBody>
          </p:sp>
          <p:sp>
            <p:nvSpPr>
              <p:cNvPr id="36" name="TextBox 35">
                <a:extLst>
                  <a:ext uri="{FF2B5EF4-FFF2-40B4-BE49-F238E27FC236}">
                    <a16:creationId xmlns:a16="http://schemas.microsoft.com/office/drawing/2014/main" id="{FCEE991E-AF84-4276-A521-BCD97F32264B}"/>
                  </a:ext>
                </a:extLst>
              </p:cNvPr>
              <p:cNvSpPr txBox="1"/>
              <p:nvPr/>
            </p:nvSpPr>
            <p:spPr>
              <a:xfrm>
                <a:off x="1675805" y="2040327"/>
                <a:ext cx="650023" cy="450415"/>
              </a:xfrm>
              <a:prstGeom prst="rect">
                <a:avLst/>
              </a:prstGeom>
              <a:solidFill>
                <a:schemeClr val="accent1">
                  <a:lumMod val="60000"/>
                  <a:lumOff val="40000"/>
                </a:schemeClr>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Early Surgery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Delayed Rehab</a:t>
                </a:r>
              </a:p>
            </p:txBody>
          </p:sp>
          <p:sp>
            <p:nvSpPr>
              <p:cNvPr id="37" name="TextBox 36">
                <a:extLst>
                  <a:ext uri="{FF2B5EF4-FFF2-40B4-BE49-F238E27FC236}">
                    <a16:creationId xmlns:a16="http://schemas.microsoft.com/office/drawing/2014/main" id="{0AB881FE-70A5-4788-9AC1-92F2062D3E61}"/>
                  </a:ext>
                </a:extLst>
              </p:cNvPr>
              <p:cNvSpPr txBox="1"/>
              <p:nvPr/>
            </p:nvSpPr>
            <p:spPr>
              <a:xfrm>
                <a:off x="2380153" y="2036941"/>
                <a:ext cx="650023" cy="453802"/>
              </a:xfrm>
              <a:prstGeom prst="rect">
                <a:avLst/>
              </a:prstGeom>
              <a:solidFill>
                <a:schemeClr val="accent1">
                  <a:lumMod val="60000"/>
                  <a:lumOff val="40000"/>
                </a:schemeClr>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Delayed Surgery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Delayed Rehab</a:t>
                </a:r>
              </a:p>
            </p:txBody>
          </p:sp>
        </p:grpSp>
        <p:grpSp>
          <p:nvGrpSpPr>
            <p:cNvPr id="31" name="Group 30">
              <a:extLst>
                <a:ext uri="{FF2B5EF4-FFF2-40B4-BE49-F238E27FC236}">
                  <a16:creationId xmlns:a16="http://schemas.microsoft.com/office/drawing/2014/main" id="{3012DF1D-D7CC-4B1F-A2A6-D4DE432EFA5A}"/>
                </a:ext>
              </a:extLst>
            </p:cNvPr>
            <p:cNvGrpSpPr/>
            <p:nvPr/>
          </p:nvGrpSpPr>
          <p:grpSpPr>
            <a:xfrm>
              <a:off x="6506386" y="3130815"/>
              <a:ext cx="1247680" cy="467480"/>
              <a:chOff x="373800" y="2996335"/>
              <a:chExt cx="1247680" cy="467480"/>
            </a:xfrm>
          </p:grpSpPr>
          <p:sp>
            <p:nvSpPr>
              <p:cNvPr id="32" name="TextBox 31">
                <a:extLst>
                  <a:ext uri="{FF2B5EF4-FFF2-40B4-BE49-F238E27FC236}">
                    <a16:creationId xmlns:a16="http://schemas.microsoft.com/office/drawing/2014/main" id="{8944D645-B931-4D97-AA0D-48CC949982DA}"/>
                  </a:ext>
                </a:extLst>
              </p:cNvPr>
              <p:cNvSpPr txBox="1"/>
              <p:nvPr/>
            </p:nvSpPr>
            <p:spPr>
              <a:xfrm>
                <a:off x="373800" y="3010013"/>
                <a:ext cx="597657" cy="453801"/>
              </a:xfrm>
              <a:prstGeom prst="rect">
                <a:avLst/>
              </a:prstGeom>
              <a:solidFill>
                <a:schemeClr val="accent4"/>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Early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Rehab</a:t>
                </a:r>
              </a:p>
            </p:txBody>
          </p:sp>
          <p:sp>
            <p:nvSpPr>
              <p:cNvPr id="33" name="TextBox 32">
                <a:extLst>
                  <a:ext uri="{FF2B5EF4-FFF2-40B4-BE49-F238E27FC236}">
                    <a16:creationId xmlns:a16="http://schemas.microsoft.com/office/drawing/2014/main" id="{80A09AD3-29ED-49FB-AF65-CF21D8F246B3}"/>
                  </a:ext>
                </a:extLst>
              </p:cNvPr>
              <p:cNvSpPr txBox="1"/>
              <p:nvPr/>
            </p:nvSpPr>
            <p:spPr>
              <a:xfrm>
                <a:off x="1023823" y="2996335"/>
                <a:ext cx="597657" cy="467480"/>
              </a:xfrm>
              <a:prstGeom prst="rect">
                <a:avLst/>
              </a:prstGeom>
              <a:solidFill>
                <a:schemeClr val="accent4"/>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Delayed Rehab</a:t>
                </a:r>
              </a:p>
            </p:txBody>
          </p:sp>
        </p:grpSp>
      </p:grpSp>
      <p:sp>
        <p:nvSpPr>
          <p:cNvPr id="38" name="TextBox 37">
            <a:extLst>
              <a:ext uri="{FF2B5EF4-FFF2-40B4-BE49-F238E27FC236}">
                <a16:creationId xmlns:a16="http://schemas.microsoft.com/office/drawing/2014/main" id="{6E80DF0A-3A4D-4D24-95EC-3AEA690CBF3C}"/>
              </a:ext>
            </a:extLst>
          </p:cNvPr>
          <p:cNvSpPr txBox="1"/>
          <p:nvPr/>
        </p:nvSpPr>
        <p:spPr>
          <a:xfrm>
            <a:off x="5444421" y="2645030"/>
            <a:ext cx="1350169" cy="192881"/>
          </a:xfrm>
          <a:prstGeom prst="rect">
            <a:avLst/>
          </a:prstGeom>
          <a:solidFill>
            <a:schemeClr val="accent2">
              <a:lumMod val="60000"/>
              <a:lumOff val="40000"/>
            </a:schemeClr>
          </a:solidFill>
          <a:ln w="12700">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Randomization</a:t>
            </a:r>
          </a:p>
        </p:txBody>
      </p:sp>
      <p:grpSp>
        <p:nvGrpSpPr>
          <p:cNvPr id="39" name="Group 38">
            <a:extLst>
              <a:ext uri="{FF2B5EF4-FFF2-40B4-BE49-F238E27FC236}">
                <a16:creationId xmlns:a16="http://schemas.microsoft.com/office/drawing/2014/main" id="{9643E92E-685E-4D5A-B9E8-F4C5CE55BC2D}"/>
              </a:ext>
            </a:extLst>
          </p:cNvPr>
          <p:cNvGrpSpPr/>
          <p:nvPr/>
        </p:nvGrpSpPr>
        <p:grpSpPr>
          <a:xfrm>
            <a:off x="7449696" y="301234"/>
            <a:ext cx="1186693" cy="687621"/>
            <a:chOff x="7641769" y="91431"/>
            <a:chExt cx="1226614" cy="411722"/>
          </a:xfrm>
        </p:grpSpPr>
        <p:sp>
          <p:nvSpPr>
            <p:cNvPr id="40" name="Rectangle 39">
              <a:extLst>
                <a:ext uri="{FF2B5EF4-FFF2-40B4-BE49-F238E27FC236}">
                  <a16:creationId xmlns:a16="http://schemas.microsoft.com/office/drawing/2014/main" id="{78A284BE-56D2-43E6-ADCF-5390F4353068}"/>
                </a:ext>
              </a:extLst>
            </p:cNvPr>
            <p:cNvSpPr/>
            <p:nvPr/>
          </p:nvSpPr>
          <p:spPr>
            <a:xfrm>
              <a:off x="7641770" y="374457"/>
              <a:ext cx="190309" cy="1286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AADE48B8-2547-41CE-9C03-ED5924DA4D7B}"/>
                </a:ext>
              </a:extLst>
            </p:cNvPr>
            <p:cNvSpPr/>
            <p:nvPr/>
          </p:nvSpPr>
          <p:spPr>
            <a:xfrm>
              <a:off x="7641769" y="151091"/>
              <a:ext cx="190310" cy="1169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 Box 2">
              <a:extLst>
                <a:ext uri="{FF2B5EF4-FFF2-40B4-BE49-F238E27FC236}">
                  <a16:creationId xmlns:a16="http://schemas.microsoft.com/office/drawing/2014/main" id="{6BFB6340-970E-4C60-8585-F32561C7C716}"/>
                </a:ext>
              </a:extLst>
            </p:cNvPr>
            <p:cNvSpPr txBox="1">
              <a:spLocks noChangeArrowheads="1"/>
            </p:cNvSpPr>
            <p:nvPr/>
          </p:nvSpPr>
          <p:spPr bwMode="auto">
            <a:xfrm>
              <a:off x="7832079" y="336862"/>
              <a:ext cx="988027" cy="16629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Timing of Rehab Only</a:t>
              </a:r>
            </a:p>
          </p:txBody>
        </p:sp>
        <p:sp>
          <p:nvSpPr>
            <p:cNvPr id="43" name="Text Box 2">
              <a:extLst>
                <a:ext uri="{FF2B5EF4-FFF2-40B4-BE49-F238E27FC236}">
                  <a16:creationId xmlns:a16="http://schemas.microsoft.com/office/drawing/2014/main" id="{2EA9FDF3-1FB7-4ECF-B343-6A5B2878675F}"/>
                </a:ext>
              </a:extLst>
            </p:cNvPr>
            <p:cNvSpPr txBox="1">
              <a:spLocks noChangeArrowheads="1"/>
            </p:cNvSpPr>
            <p:nvPr/>
          </p:nvSpPr>
          <p:spPr bwMode="auto">
            <a:xfrm>
              <a:off x="7832079" y="91431"/>
              <a:ext cx="1036304" cy="200075"/>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Timing of Surgery and Rehab  </a:t>
              </a:r>
            </a:p>
          </p:txBody>
        </p:sp>
      </p:grpSp>
      <p:sp>
        <p:nvSpPr>
          <p:cNvPr id="44" name="Text Box 2">
            <a:extLst>
              <a:ext uri="{FF2B5EF4-FFF2-40B4-BE49-F238E27FC236}">
                <a16:creationId xmlns:a16="http://schemas.microsoft.com/office/drawing/2014/main" id="{54EA525A-5811-4719-AFF6-5EECC6514262}"/>
              </a:ext>
            </a:extLst>
          </p:cNvPr>
          <p:cNvSpPr txBox="1">
            <a:spLocks noChangeArrowheads="1"/>
          </p:cNvSpPr>
          <p:nvPr/>
        </p:nvSpPr>
        <p:spPr bwMode="auto">
          <a:xfrm>
            <a:off x="3983999" y="1149789"/>
            <a:ext cx="2103120" cy="475488"/>
          </a:xfrm>
          <a:prstGeom prst="rect">
            <a:avLst/>
          </a:prstGeom>
          <a:solidFill>
            <a:schemeClr val="accent1">
              <a:lumMod val="60000"/>
              <a:lumOff val="40000"/>
            </a:schemeClr>
          </a:solidFill>
          <a:ln w="9525">
            <a:solidFill>
              <a:srgbClr val="000000"/>
            </a:solidFill>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Subject within 6 weeks after injury </a:t>
            </a:r>
          </a:p>
        </p:txBody>
      </p:sp>
      <p:sp>
        <p:nvSpPr>
          <p:cNvPr id="45" name="Text Box 2">
            <a:extLst>
              <a:ext uri="{FF2B5EF4-FFF2-40B4-BE49-F238E27FC236}">
                <a16:creationId xmlns:a16="http://schemas.microsoft.com/office/drawing/2014/main" id="{E1EF2D31-1700-4D53-BA20-41914D265BAA}"/>
              </a:ext>
            </a:extLst>
          </p:cNvPr>
          <p:cNvSpPr txBox="1">
            <a:spLocks noChangeArrowheads="1"/>
          </p:cNvSpPr>
          <p:nvPr/>
        </p:nvSpPr>
        <p:spPr bwMode="auto">
          <a:xfrm>
            <a:off x="6116764" y="1153682"/>
            <a:ext cx="2103120" cy="476321"/>
          </a:xfrm>
          <a:prstGeom prst="rect">
            <a:avLst/>
          </a:prstGeom>
          <a:solidFill>
            <a:schemeClr val="accent4"/>
          </a:solidFill>
          <a:ln w="9525">
            <a:solidFill>
              <a:srgbClr val="000000"/>
            </a:solidFill>
            <a:miter lim="800000"/>
            <a:headEnd/>
            <a:tailEnd/>
          </a:ln>
        </p:spPr>
        <p:txBody>
          <a:bodyPr rot="0" vert="horz" wrap="square" lIns="91440" tIns="45720" rIns="91440" bIns="45720" anchor="ctr"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Subject &gt; 6 weeks after injury or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NOT eligible for Timing of Surgery </a:t>
            </a:r>
          </a:p>
        </p:txBody>
      </p:sp>
      <p:sp>
        <p:nvSpPr>
          <p:cNvPr id="47" name="Down Arrow 53">
            <a:extLst>
              <a:ext uri="{FF2B5EF4-FFF2-40B4-BE49-F238E27FC236}">
                <a16:creationId xmlns:a16="http://schemas.microsoft.com/office/drawing/2014/main" id="{854487D8-A70C-491E-99EA-F0CE2F61DA7B}"/>
              </a:ext>
            </a:extLst>
          </p:cNvPr>
          <p:cNvSpPr/>
          <p:nvPr/>
        </p:nvSpPr>
        <p:spPr>
          <a:xfrm>
            <a:off x="6018295" y="2454119"/>
            <a:ext cx="182880" cy="1828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Down Arrow 54">
            <a:extLst>
              <a:ext uri="{FF2B5EF4-FFF2-40B4-BE49-F238E27FC236}">
                <a16:creationId xmlns:a16="http://schemas.microsoft.com/office/drawing/2014/main" id="{D8F3694E-9526-4859-98DB-A6D5D8FE8C6E}"/>
              </a:ext>
            </a:extLst>
          </p:cNvPr>
          <p:cNvSpPr/>
          <p:nvPr/>
        </p:nvSpPr>
        <p:spPr>
          <a:xfrm>
            <a:off x="6009385" y="3419287"/>
            <a:ext cx="182880" cy="1828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Bent-Up Arrow 55">
            <a:extLst>
              <a:ext uri="{FF2B5EF4-FFF2-40B4-BE49-F238E27FC236}">
                <a16:creationId xmlns:a16="http://schemas.microsoft.com/office/drawing/2014/main" id="{81A31608-05C3-4305-AB09-C52A0AD81C8C}"/>
              </a:ext>
            </a:extLst>
          </p:cNvPr>
          <p:cNvSpPr/>
          <p:nvPr/>
        </p:nvSpPr>
        <p:spPr>
          <a:xfrm rot="10800000">
            <a:off x="4911815" y="3651289"/>
            <a:ext cx="532606" cy="190251"/>
          </a:xfrm>
          <a:prstGeom prst="bentUpArrow">
            <a:avLst/>
          </a:prstGeom>
          <a:solidFill>
            <a:srgbClr val="FF0000">
              <a:alpha val="50000"/>
            </a:srgbClr>
          </a:solidFill>
          <a:ln>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p:cNvGrpSpPr/>
          <p:nvPr/>
        </p:nvGrpSpPr>
        <p:grpSpPr>
          <a:xfrm>
            <a:off x="6201175" y="3513231"/>
            <a:ext cx="5828900" cy="3039970"/>
            <a:chOff x="6201175" y="3513231"/>
            <a:chExt cx="5828900" cy="3039970"/>
          </a:xfrm>
        </p:grpSpPr>
        <p:sp>
          <p:nvSpPr>
            <p:cNvPr id="67" name="Left Brace 66">
              <a:extLst>
                <a:ext uri="{FF2B5EF4-FFF2-40B4-BE49-F238E27FC236}">
                  <a16:creationId xmlns:a16="http://schemas.microsoft.com/office/drawing/2014/main" id="{92C80AE9-B330-4919-BED5-4F5EEE5A8F5A}"/>
                </a:ext>
              </a:extLst>
            </p:cNvPr>
            <p:cNvSpPr/>
            <p:nvPr/>
          </p:nvSpPr>
          <p:spPr>
            <a:xfrm flipH="1">
              <a:off x="8338425" y="3739159"/>
              <a:ext cx="975228" cy="2814042"/>
            </a:xfrm>
            <a:prstGeom prst="leftBrace">
              <a:avLst>
                <a:gd name="adj1" fmla="val 41920"/>
                <a:gd name="adj2" fmla="val 50000"/>
              </a:avLst>
            </a:prstGeom>
            <a:ln w="57150">
              <a:solidFill>
                <a:schemeClr val="accent4"/>
              </a:solid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3F30A567-76FE-48D4-A847-9F7AF6618AEB}"/>
                </a:ext>
              </a:extLst>
            </p:cNvPr>
            <p:cNvGrpSpPr/>
            <p:nvPr/>
          </p:nvGrpSpPr>
          <p:grpSpPr>
            <a:xfrm>
              <a:off x="6201175" y="3849004"/>
              <a:ext cx="2377440" cy="2632288"/>
              <a:chOff x="5816879" y="3951243"/>
              <a:chExt cx="2377440" cy="2632288"/>
            </a:xfrm>
          </p:grpSpPr>
          <p:sp>
            <p:nvSpPr>
              <p:cNvPr id="13" name="Rectangle 12">
                <a:extLst>
                  <a:ext uri="{FF2B5EF4-FFF2-40B4-BE49-F238E27FC236}">
                    <a16:creationId xmlns:a16="http://schemas.microsoft.com/office/drawing/2014/main" id="{8900615F-64D0-4057-B7B4-DDF6B18D2328}"/>
                  </a:ext>
                </a:extLst>
              </p:cNvPr>
              <p:cNvSpPr/>
              <p:nvPr/>
            </p:nvSpPr>
            <p:spPr>
              <a:xfrm>
                <a:off x="5816879" y="3951243"/>
                <a:ext cx="2377440" cy="2632288"/>
              </a:xfrm>
              <a:prstGeom prst="rect">
                <a:avLst/>
              </a:prstGeom>
              <a:solidFill>
                <a:schemeClr val="accent6">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B3219CCC-0F99-4472-A6C5-BB72A5B95E1F}"/>
                  </a:ext>
                </a:extLst>
              </p:cNvPr>
              <p:cNvSpPr/>
              <p:nvPr/>
            </p:nvSpPr>
            <p:spPr>
              <a:xfrm>
                <a:off x="5898171" y="4021194"/>
                <a:ext cx="2212848" cy="566928"/>
              </a:xfrm>
              <a:prstGeom prst="rect">
                <a:avLst/>
              </a:prstGeom>
              <a:solidFill>
                <a:schemeClr val="accent6">
                  <a:lumMod val="60000"/>
                  <a:lumOff val="40000"/>
                </a:schemeClr>
              </a:solidFill>
              <a:ln w="12700">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Research Visits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 Self-Reported Outcomes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[Computer-based/Web-based]</a:t>
                </a:r>
              </a:p>
            </p:txBody>
          </p:sp>
          <p:sp>
            <p:nvSpPr>
              <p:cNvPr id="15" name="Rectangle 14">
                <a:extLst>
                  <a:ext uri="{FF2B5EF4-FFF2-40B4-BE49-F238E27FC236}">
                    <a16:creationId xmlns:a16="http://schemas.microsoft.com/office/drawing/2014/main" id="{5C03B440-410C-4A0E-9711-5341FCE436BC}"/>
                  </a:ext>
                </a:extLst>
              </p:cNvPr>
              <p:cNvSpPr/>
              <p:nvPr/>
            </p:nvSpPr>
            <p:spPr>
              <a:xfrm>
                <a:off x="6044475" y="4673202"/>
                <a:ext cx="1920240" cy="292608"/>
              </a:xfrm>
              <a:prstGeom prst="rect">
                <a:avLst/>
              </a:prstGeom>
              <a:solidFill>
                <a:schemeClr val="accent6">
                  <a:lumMod val="60000"/>
                  <a:lumOff val="40000"/>
                </a:schemeClr>
              </a:solidFill>
              <a:ln w="12700">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Months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Post-Randomization</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44DD45EA-5B56-4C78-A2E5-7B1539E8D7B3}"/>
                  </a:ext>
                </a:extLst>
              </p:cNvPr>
              <p:cNvSpPr/>
              <p:nvPr/>
            </p:nvSpPr>
            <p:spPr>
              <a:xfrm>
                <a:off x="6044475" y="5045696"/>
                <a:ext cx="1920240" cy="292608"/>
              </a:xfrm>
              <a:prstGeom prst="rect">
                <a:avLst/>
              </a:prstGeom>
              <a:solidFill>
                <a:schemeClr val="accent6">
                  <a:lumMod val="60000"/>
                  <a:lumOff val="40000"/>
                </a:schemeClr>
              </a:solidFill>
              <a:ln w="12700">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Monthly: 7 to 11 months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Post-Randomization</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1029DBAC-6C0E-444F-B7C4-820AB0671667}"/>
                  </a:ext>
                </a:extLst>
              </p:cNvPr>
              <p:cNvSpPr/>
              <p:nvPr/>
            </p:nvSpPr>
            <p:spPr>
              <a:xfrm>
                <a:off x="6044475" y="5417841"/>
                <a:ext cx="1920240" cy="292608"/>
              </a:xfrm>
              <a:prstGeom prst="rect">
                <a:avLst/>
              </a:prstGeom>
              <a:solidFill>
                <a:schemeClr val="accent6">
                  <a:lumMod val="60000"/>
                  <a:lumOff val="40000"/>
                </a:schemeClr>
              </a:solidFill>
              <a:ln w="12700">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 Months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Post-Randomization</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Rectangle 17">
                <a:extLst>
                  <a:ext uri="{FF2B5EF4-FFF2-40B4-BE49-F238E27FC236}">
                    <a16:creationId xmlns:a16="http://schemas.microsoft.com/office/drawing/2014/main" id="{FBADB22F-401F-460D-A8F8-8BB641C4F6A0}"/>
                  </a:ext>
                </a:extLst>
              </p:cNvPr>
              <p:cNvSpPr/>
              <p:nvPr/>
            </p:nvSpPr>
            <p:spPr>
              <a:xfrm>
                <a:off x="6044475" y="5796475"/>
                <a:ext cx="1920240" cy="292608"/>
              </a:xfrm>
              <a:prstGeom prst="rect">
                <a:avLst/>
              </a:prstGeom>
              <a:solidFill>
                <a:schemeClr val="accent6">
                  <a:lumMod val="60000"/>
                  <a:lumOff val="40000"/>
                </a:schemeClr>
              </a:solidFill>
              <a:ln w="12700">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Monthly: 13 to 23 months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Post-Randomization</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0D2753C1-2F97-486E-ABBE-6D6F670DAA38}"/>
                  </a:ext>
                </a:extLst>
              </p:cNvPr>
              <p:cNvSpPr/>
              <p:nvPr/>
            </p:nvSpPr>
            <p:spPr>
              <a:xfrm>
                <a:off x="6044475" y="6180428"/>
                <a:ext cx="1920240" cy="292608"/>
              </a:xfrm>
              <a:prstGeom prst="rect">
                <a:avLst/>
              </a:prstGeom>
              <a:solidFill>
                <a:schemeClr val="accent6">
                  <a:lumMod val="60000"/>
                  <a:lumOff val="40000"/>
                </a:schemeClr>
              </a:solidFill>
              <a:ln w="12700">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 Months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Post-Randomization</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9" name="Group 58">
              <a:extLst>
                <a:ext uri="{FF2B5EF4-FFF2-40B4-BE49-F238E27FC236}">
                  <a16:creationId xmlns:a16="http://schemas.microsoft.com/office/drawing/2014/main" id="{D074EE1F-F80B-4FD7-906A-3E34873DE954}"/>
                </a:ext>
              </a:extLst>
            </p:cNvPr>
            <p:cNvGrpSpPr/>
            <p:nvPr/>
          </p:nvGrpSpPr>
          <p:grpSpPr>
            <a:xfrm>
              <a:off x="9515475" y="3513231"/>
              <a:ext cx="2514600" cy="2999232"/>
              <a:chOff x="5816879" y="3951243"/>
              <a:chExt cx="2377440" cy="2632288"/>
            </a:xfrm>
          </p:grpSpPr>
          <p:sp>
            <p:nvSpPr>
              <p:cNvPr id="60" name="Rectangle 59">
                <a:extLst>
                  <a:ext uri="{FF2B5EF4-FFF2-40B4-BE49-F238E27FC236}">
                    <a16:creationId xmlns:a16="http://schemas.microsoft.com/office/drawing/2014/main" id="{079C753C-DE5A-4E32-8B8D-57284CBE4DC2}"/>
                  </a:ext>
                </a:extLst>
              </p:cNvPr>
              <p:cNvSpPr/>
              <p:nvPr/>
            </p:nvSpPr>
            <p:spPr>
              <a:xfrm>
                <a:off x="5816879" y="3951243"/>
                <a:ext cx="2377440" cy="2632288"/>
              </a:xfrm>
              <a:prstGeom prst="rect">
                <a:avLst/>
              </a:prstGeom>
              <a:solidFill>
                <a:schemeClr val="accent6">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1" name="Rectangle 60">
                <a:extLst>
                  <a:ext uri="{FF2B5EF4-FFF2-40B4-BE49-F238E27FC236}">
                    <a16:creationId xmlns:a16="http://schemas.microsoft.com/office/drawing/2014/main" id="{99280883-BE2E-4B73-8F63-FCD53FDF82EA}"/>
                  </a:ext>
                </a:extLst>
              </p:cNvPr>
              <p:cNvSpPr/>
              <p:nvPr/>
            </p:nvSpPr>
            <p:spPr>
              <a:xfrm>
                <a:off x="5898171" y="4064951"/>
                <a:ext cx="2212848" cy="2404872"/>
              </a:xfrm>
              <a:prstGeom prst="rect">
                <a:avLst/>
              </a:prstGeom>
              <a:solidFill>
                <a:schemeClr val="accent6">
                  <a:lumMod val="60000"/>
                  <a:lumOff val="40000"/>
                </a:schemeClr>
              </a:solidFill>
              <a:ln w="12700">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Completed Remotely and conducted by staff at University of Pittsburgh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(Canadian Sites Responsible for their own follow-up)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Return to Activity Monitoring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 Reported Outcomes</a:t>
                </a:r>
                <a:endPar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grpSp>
        <p:nvGrpSpPr>
          <p:cNvPr id="58" name="Group 57">
            <a:extLst>
              <a:ext uri="{FF2B5EF4-FFF2-40B4-BE49-F238E27FC236}">
                <a16:creationId xmlns:a16="http://schemas.microsoft.com/office/drawing/2014/main" id="{C410FC93-50ED-45CF-BD89-E5C446A1C7D3}"/>
              </a:ext>
            </a:extLst>
          </p:cNvPr>
          <p:cNvGrpSpPr/>
          <p:nvPr/>
        </p:nvGrpSpPr>
        <p:grpSpPr>
          <a:xfrm>
            <a:off x="242710" y="3510727"/>
            <a:ext cx="2510367" cy="3001736"/>
            <a:chOff x="3319714" y="3937068"/>
            <a:chExt cx="2379700" cy="2632288"/>
          </a:xfrm>
          <a:solidFill>
            <a:schemeClr val="bg1">
              <a:lumMod val="75000"/>
              <a:alpha val="30000"/>
            </a:schemeClr>
          </a:solidFill>
        </p:grpSpPr>
        <p:sp>
          <p:nvSpPr>
            <p:cNvPr id="62" name="Rectangle 61">
              <a:extLst>
                <a:ext uri="{FF2B5EF4-FFF2-40B4-BE49-F238E27FC236}">
                  <a16:creationId xmlns:a16="http://schemas.microsoft.com/office/drawing/2014/main" id="{29201D59-16EB-44E7-979E-F349CF39B893}"/>
                </a:ext>
              </a:extLst>
            </p:cNvPr>
            <p:cNvSpPr/>
            <p:nvPr/>
          </p:nvSpPr>
          <p:spPr>
            <a:xfrm>
              <a:off x="3319714" y="3937068"/>
              <a:ext cx="2379700" cy="2632288"/>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3" name="Rectangle 62">
              <a:extLst>
                <a:ext uri="{FF2B5EF4-FFF2-40B4-BE49-F238E27FC236}">
                  <a16:creationId xmlns:a16="http://schemas.microsoft.com/office/drawing/2014/main" id="{10FC0911-4516-4045-A8E7-E084A304C368}"/>
                </a:ext>
              </a:extLst>
            </p:cNvPr>
            <p:cNvSpPr/>
            <p:nvPr/>
          </p:nvSpPr>
          <p:spPr>
            <a:xfrm>
              <a:off x="3403489" y="4038449"/>
              <a:ext cx="2212150" cy="2406791"/>
            </a:xfrm>
            <a:prstGeom prst="rect">
              <a:avLst/>
            </a:prstGeom>
            <a:grpFill/>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lumMod val="85000"/>
                      <a:lumOff val="15000"/>
                      <a:alpha val="50000"/>
                    </a:schemeClr>
                  </a:solidFill>
                  <a:effectLst/>
                  <a:uLnTx/>
                  <a:uFillTx/>
                  <a:latin typeface="Arial" panose="020B0604020202020204" pitchFamily="34" charset="0"/>
                  <a:ea typeface="+mn-ea"/>
                  <a:cs typeface="Arial" panose="020B0604020202020204" pitchFamily="34" charset="0"/>
                </a:rPr>
                <a:t>Completed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lumMod val="85000"/>
                      <a:lumOff val="15000"/>
                      <a:alpha val="50000"/>
                    </a:schemeClr>
                  </a:solidFill>
                  <a:effectLst/>
                  <a:uLnTx/>
                  <a:uFillTx/>
                  <a:latin typeface="Arial" panose="020B0604020202020204" pitchFamily="34" charset="0"/>
                  <a:ea typeface="+mn-ea"/>
                  <a:cs typeface="Arial" panose="020B0604020202020204" pitchFamily="34" charset="0"/>
                </a:rPr>
                <a:t>In-person at the Clinical Site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tx1">
                    <a:lumMod val="85000"/>
                    <a:lumOff val="15000"/>
                    <a:alpha val="50000"/>
                  </a:schemeClr>
                </a:solidFill>
                <a:effectLst/>
                <a:uLnTx/>
                <a:uFillTx/>
                <a:latin typeface="Arial" panose="020B0604020202020204" pitchFamily="34" charset="0"/>
                <a:ea typeface="+mn-ea"/>
                <a:cs typeface="Arial" panose="020B0604020202020204" pitchFamily="34" charset="0"/>
              </a:endParaRPr>
            </a:p>
            <a:p>
              <a:r>
                <a:rPr lang="en-US" sz="1200" b="1" dirty="0">
                  <a:solidFill>
                    <a:schemeClr val="tx1">
                      <a:lumMod val="85000"/>
                      <a:lumOff val="15000"/>
                      <a:alpha val="50000"/>
                    </a:schemeClr>
                  </a:solidFill>
                </a:rPr>
                <a:t>Visits record data related to clinical outcome</a:t>
              </a:r>
            </a:p>
            <a:p>
              <a:pPr marL="284163" lvl="1" indent="-171450">
                <a:buFont typeface="Arial" panose="020B0604020202020204" pitchFamily="34" charset="0"/>
                <a:buChar char="•"/>
              </a:pPr>
              <a:r>
                <a:rPr lang="en-US" sz="1200" b="1" dirty="0">
                  <a:solidFill>
                    <a:schemeClr val="tx1">
                      <a:lumMod val="85000"/>
                      <a:lumOff val="15000"/>
                      <a:alpha val="50000"/>
                    </a:schemeClr>
                  </a:solidFill>
                </a:rPr>
                <a:t>Range of Motion</a:t>
              </a:r>
            </a:p>
            <a:p>
              <a:pPr marL="284163" lvl="1" indent="-171450">
                <a:buFont typeface="Arial" panose="020B0604020202020204" pitchFamily="34" charset="0"/>
                <a:buChar char="•"/>
              </a:pPr>
              <a:r>
                <a:rPr lang="en-US" sz="1200" b="1" dirty="0">
                  <a:solidFill>
                    <a:schemeClr val="tx1">
                      <a:lumMod val="85000"/>
                      <a:lumOff val="15000"/>
                      <a:alpha val="50000"/>
                    </a:schemeClr>
                  </a:solidFill>
                </a:rPr>
                <a:t>Ligament Exam</a:t>
              </a:r>
            </a:p>
            <a:p>
              <a:pPr marL="284163" lvl="1" indent="-171450">
                <a:buFont typeface="Arial" panose="020B0604020202020204" pitchFamily="34" charset="0"/>
                <a:buChar char="•"/>
              </a:pPr>
              <a:r>
                <a:rPr lang="en-US" sz="1200" b="1" dirty="0">
                  <a:solidFill>
                    <a:schemeClr val="tx1">
                      <a:lumMod val="85000"/>
                      <a:lumOff val="15000"/>
                      <a:alpha val="50000"/>
                    </a:schemeClr>
                  </a:solidFill>
                </a:rPr>
                <a:t>Complications – AEs/SAEs</a:t>
              </a:r>
            </a:p>
            <a:p>
              <a:pPr marL="284163" lvl="1" indent="-173038">
                <a:buFont typeface="Arial" panose="020B0604020202020204" pitchFamily="34" charset="0"/>
                <a:buChar char="•"/>
              </a:pPr>
              <a:r>
                <a:rPr lang="en-US" sz="1200" b="1" dirty="0">
                  <a:solidFill>
                    <a:schemeClr val="tx1">
                      <a:lumMod val="85000"/>
                      <a:lumOff val="15000"/>
                      <a:alpha val="50000"/>
                    </a:schemeClr>
                  </a:solidFill>
                </a:rPr>
                <a:t>Adherence to rehabilitation as randomized</a:t>
              </a:r>
            </a:p>
            <a:p>
              <a:pPr marL="284163" lvl="1" indent="-173038">
                <a:buFont typeface="Arial" panose="020B0604020202020204" pitchFamily="34" charset="0"/>
                <a:buChar char="•"/>
              </a:pPr>
              <a:r>
                <a:rPr kumimoji="0" lang="en-US" sz="1200" b="1" i="0" u="none" strike="noStrike" kern="1200" cap="none" spc="0" normalizeH="0" baseline="0" noProof="0" dirty="0">
                  <a:ln>
                    <a:noFill/>
                  </a:ln>
                  <a:solidFill>
                    <a:schemeClr val="tx1">
                      <a:lumMod val="85000"/>
                      <a:lumOff val="15000"/>
                      <a:alpha val="50000"/>
                    </a:schemeClr>
                  </a:solidFill>
                  <a:effectLst/>
                  <a:uLnTx/>
                  <a:uFillTx/>
                  <a:cs typeface="Arial" panose="020B0604020202020204" pitchFamily="34" charset="0"/>
                </a:rPr>
                <a:t>Additional Surgeries -</a:t>
              </a:r>
              <a:r>
                <a:rPr kumimoji="0" lang="en-US" sz="1200" b="1" i="0" u="none" strike="noStrike" kern="1200" cap="none" spc="0" normalizeH="0" noProof="0" dirty="0">
                  <a:ln>
                    <a:noFill/>
                  </a:ln>
                  <a:solidFill>
                    <a:schemeClr val="tx1">
                      <a:lumMod val="85000"/>
                      <a:lumOff val="15000"/>
                      <a:alpha val="50000"/>
                    </a:schemeClr>
                  </a:solidFill>
                  <a:effectLst/>
                  <a:uLnTx/>
                  <a:uFillTx/>
                  <a:cs typeface="Arial" panose="020B0604020202020204" pitchFamily="34" charset="0"/>
                </a:rPr>
                <a:t> clinical</a:t>
              </a:r>
              <a:endParaRPr kumimoji="0" lang="en-US" sz="1050" b="1" i="0" u="none" strike="noStrike" kern="1200" cap="none" spc="0" normalizeH="0" baseline="0" noProof="0" dirty="0">
                <a:ln>
                  <a:noFill/>
                </a:ln>
                <a:solidFill>
                  <a:schemeClr val="tx1">
                    <a:lumMod val="85000"/>
                    <a:lumOff val="15000"/>
                    <a:alpha val="50000"/>
                  </a:schemeClr>
                </a:solidFill>
                <a:effectLst/>
                <a:uLnTx/>
                <a:uFillTx/>
                <a:cs typeface="Arial" panose="020B0604020202020204" pitchFamily="34" charset="0"/>
              </a:endParaRPr>
            </a:p>
          </p:txBody>
        </p:sp>
      </p:grpSp>
      <p:pic>
        <p:nvPicPr>
          <p:cNvPr id="64" name="Picture 63"/>
          <p:cNvPicPr>
            <a:picLocks noChangeAspect="1"/>
          </p:cNvPicPr>
          <p:nvPr/>
        </p:nvPicPr>
        <p:blipFill>
          <a:blip r:embed="rId2"/>
          <a:stretch>
            <a:fillRect/>
          </a:stretch>
        </p:blipFill>
        <p:spPr>
          <a:xfrm>
            <a:off x="8919311" y="163005"/>
            <a:ext cx="3225064" cy="1426588"/>
          </a:xfrm>
          <a:prstGeom prst="rect">
            <a:avLst/>
          </a:prstGeom>
        </p:spPr>
      </p:pic>
      <p:sp>
        <p:nvSpPr>
          <p:cNvPr id="65" name="TextBox 64">
            <a:extLst>
              <a:ext uri="{FF2B5EF4-FFF2-40B4-BE49-F238E27FC236}">
                <a16:creationId xmlns:a16="http://schemas.microsoft.com/office/drawing/2014/main" id="{F7CAFE80-B63B-4F3F-AB45-2B05FA7BCCF3}"/>
              </a:ext>
            </a:extLst>
          </p:cNvPr>
          <p:cNvSpPr txBox="1"/>
          <p:nvPr/>
        </p:nvSpPr>
        <p:spPr>
          <a:xfrm>
            <a:off x="2107970" y="1447009"/>
            <a:ext cx="1526315" cy="461665"/>
          </a:xfrm>
          <a:prstGeom prst="rect">
            <a:avLst/>
          </a:prstGeom>
          <a:noFill/>
        </p:spPr>
        <p:txBody>
          <a:bodyPr wrap="square" rtlCol="0">
            <a:spAutoFit/>
          </a:bodyPr>
          <a:lstStyle/>
          <a:p>
            <a:pPr algn="ctr"/>
            <a:r>
              <a:rPr lang="en-US" sz="2400" b="1" dirty="0">
                <a:solidFill>
                  <a:schemeClr val="accent1">
                    <a:lumMod val="75000"/>
                  </a:schemeClr>
                </a:solidFill>
              </a:rPr>
              <a:t>N=392</a:t>
            </a:r>
          </a:p>
        </p:txBody>
      </p:sp>
      <p:sp>
        <p:nvSpPr>
          <p:cNvPr id="66" name="TextBox 65">
            <a:extLst>
              <a:ext uri="{FF2B5EF4-FFF2-40B4-BE49-F238E27FC236}">
                <a16:creationId xmlns:a16="http://schemas.microsoft.com/office/drawing/2014/main" id="{AC682B83-88FA-40E5-A879-39F9115E198C}"/>
              </a:ext>
            </a:extLst>
          </p:cNvPr>
          <p:cNvSpPr txBox="1"/>
          <p:nvPr/>
        </p:nvSpPr>
        <p:spPr>
          <a:xfrm>
            <a:off x="8636390" y="1446430"/>
            <a:ext cx="1354526" cy="461665"/>
          </a:xfrm>
          <a:prstGeom prst="rect">
            <a:avLst/>
          </a:prstGeom>
          <a:noFill/>
        </p:spPr>
        <p:txBody>
          <a:bodyPr wrap="square" rtlCol="0">
            <a:spAutoFit/>
          </a:bodyPr>
          <a:lstStyle/>
          <a:p>
            <a:pPr algn="ctr"/>
            <a:r>
              <a:rPr lang="en-US" sz="2400" b="1" dirty="0">
                <a:solidFill>
                  <a:schemeClr val="accent4"/>
                </a:solidFill>
                <a:effectLst>
                  <a:outerShdw blurRad="38100" dist="38100" dir="2700000" algn="tl">
                    <a:srgbClr val="000000">
                      <a:alpha val="43137"/>
                    </a:srgbClr>
                  </a:outerShdw>
                </a:effectLst>
              </a:rPr>
              <a:t>N=298</a:t>
            </a:r>
          </a:p>
        </p:txBody>
      </p:sp>
    </p:spTree>
    <p:extLst>
      <p:ext uri="{BB962C8B-B14F-4D97-AF65-F5344CB8AC3E}">
        <p14:creationId xmlns:p14="http://schemas.microsoft.com/office/powerpoint/2010/main" val="4179318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3047</TotalTime>
  <Words>3289</Words>
  <Application>Microsoft Office PowerPoint</Application>
  <PresentationFormat>Widescreen</PresentationFormat>
  <Paragraphs>478</Paragraphs>
  <Slides>35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Cambria</vt:lpstr>
      <vt:lpstr>Georgia</vt:lpstr>
      <vt:lpstr>Times New Roman</vt:lpstr>
      <vt:lpstr>Office Theme</vt:lpstr>
      <vt:lpstr>MULTIPLE, INNOVATIVE, REDCAP PROJECTS FOR TWO SIMULTANEOUS MULTICENTER TRIALS  Charity G. Patterson, PhD, MSPH Alexandra Gil, PhD Bob Winners James Irrgang, PhD University of Pittsburgh</vt:lpstr>
      <vt:lpstr>STaR Trials</vt:lpstr>
      <vt:lpstr>Baseline Clinical Exam  (ensuring eligibility)</vt:lpstr>
      <vt:lpstr>Preventing Randomization of Ineligible Subjects   “smart” I/E</vt:lpstr>
      <vt:lpstr>I/E Criteria</vt:lpstr>
      <vt:lpstr>Allocation Concealment for Surgery Trial (2x2)</vt:lpstr>
      <vt:lpstr>After Surgery Rehab Reveal for 2x2 </vt:lpstr>
      <vt:lpstr>PowerPoint Presentation</vt:lpstr>
      <vt:lpstr>PowerPoint Presentation</vt:lpstr>
      <vt:lpstr>Internet Calendaring and Scheduling</vt:lpstr>
      <vt:lpstr>ICS Survey Reminders – Technical Algorithm</vt:lpstr>
      <vt:lpstr>Follow-up Dashboard</vt:lpstr>
      <vt:lpstr>Follow-up dashboard - Technical Algorithm</vt:lpstr>
      <vt:lpstr>How do we monitor for safety with remote surveys???  </vt:lpstr>
      <vt:lpstr>E-mail alert triggers – Technical Algorithm</vt:lpstr>
      <vt:lpstr>Adverse Event Adjudication</vt:lpstr>
      <vt:lpstr>Adverse Event Adjudication – Technical Algorithm</vt:lpstr>
      <vt:lpstr>Adverse Event  Adjudication</vt:lpstr>
      <vt:lpstr>Multilingual forms</vt:lpstr>
      <vt:lpstr>Multilingual forms - Technical Algorithm </vt:lpstr>
      <vt:lpstr>Clinical Monitoring:  Consent project</vt:lpstr>
      <vt:lpstr>Summary</vt:lpstr>
      <vt:lpstr>PowerPoint Presentation</vt:lpstr>
      <vt:lpstr>Extra slides</vt:lpstr>
      <vt:lpstr>PowerPoint Presentation</vt:lpstr>
      <vt:lpstr>ICS Survey Reminders – Technical Algorithm</vt:lpstr>
      <vt:lpstr>ICS Survey Reminders – Participant Usage</vt:lpstr>
      <vt:lpstr>Follow-up dashboard</vt:lpstr>
      <vt:lpstr>Follow-up dashboard</vt:lpstr>
      <vt:lpstr>Follow-up dashboard - Technical Algorithm Pt. 1</vt:lpstr>
      <vt:lpstr>E-mail alert triggers</vt:lpstr>
      <vt:lpstr>E-mail alert trigger - reference</vt:lpstr>
      <vt:lpstr>Multilingual forms</vt:lpstr>
      <vt:lpstr>Multilingual forms</vt:lpstr>
      <vt:lpstr>Multilingual forms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Dalzell, Megan</dc:creator>
  <cp:lastModifiedBy>Patterson, Charity Galena</cp:lastModifiedBy>
  <cp:revision>100</cp:revision>
  <cp:lastPrinted>2019-05-14T13:39:55Z</cp:lastPrinted>
  <dcterms:created xsi:type="dcterms:W3CDTF">2018-02-13T13:58:23Z</dcterms:created>
  <dcterms:modified xsi:type="dcterms:W3CDTF">2019-05-20T12:25:14Z</dcterms:modified>
</cp:coreProperties>
</file>